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99" r:id="rId2"/>
    <p:sldId id="403" r:id="rId3"/>
    <p:sldId id="404" r:id="rId4"/>
    <p:sldId id="402" r:id="rId5"/>
    <p:sldId id="304" r:id="rId6"/>
    <p:sldId id="272" r:id="rId7"/>
    <p:sldId id="285" r:id="rId8"/>
    <p:sldId id="288" r:id="rId9"/>
    <p:sldId id="398" r:id="rId10"/>
    <p:sldId id="320" r:id="rId11"/>
    <p:sldId id="379" r:id="rId12"/>
    <p:sldId id="409" r:id="rId13"/>
    <p:sldId id="407" r:id="rId14"/>
    <p:sldId id="399" r:id="rId15"/>
    <p:sldId id="387" r:id="rId16"/>
    <p:sldId id="370" r:id="rId17"/>
    <p:sldId id="372" r:id="rId1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84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84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84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84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8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19D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70" autoAdjust="0"/>
    <p:restoredTop sz="86810" autoAdjust="0"/>
  </p:normalViewPr>
  <p:slideViewPr>
    <p:cSldViewPr>
      <p:cViewPr varScale="1">
        <p:scale>
          <a:sx n="44" d="100"/>
          <a:sy n="44" d="100"/>
        </p:scale>
        <p:origin x="-2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6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3.jpeg>
</file>

<file path=ppt/media/image4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284204-820A-9B46-90FD-6D65AA97084E}" type="datetimeFigureOut">
              <a:rPr lang="en-US" smtClean="0"/>
              <a:t>9/26/14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EC7708-C69F-4F4E-9E53-8C8812BE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8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EC7708-C69F-4F4E-9E53-8C8812BEA7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38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EC7708-C69F-4F4E-9E53-8C8812BEA7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27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EC7708-C69F-4F4E-9E53-8C8812BEA7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57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/>
              <a:buNone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EC7708-C69F-4F4E-9E53-8C8812BEA7C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6696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EC7708-C69F-4F4E-9E53-8C8812BEA7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35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838200"/>
          </a:xfrm>
          <a:prstGeom prst="rect">
            <a:avLst/>
          </a:prstGeom>
          <a:solidFill>
            <a:srgbClr val="415968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uofcicon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48492" y="108216"/>
            <a:ext cx="673100" cy="596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1"/>
            <a:ext cx="7772400" cy="838200"/>
          </a:xfrm>
          <a:prstGeom prst="rect">
            <a:avLst/>
          </a:prstGeom>
        </p:spPr>
        <p:txBody>
          <a:bodyPr tIns="91440" bIns="137160" anchor="ctr">
            <a:normAutofit/>
          </a:bodyPr>
          <a:lstStyle>
            <a:lvl1pPr algn="l">
              <a:spcBef>
                <a:spcPts val="0"/>
              </a:spcBef>
              <a:defRPr sz="36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228600" y="990600"/>
            <a:ext cx="8553450" cy="5257800"/>
          </a:xfrm>
          <a:prstGeom prst="rect">
            <a:avLst/>
          </a:prstGeom>
        </p:spPr>
        <p:txBody>
          <a:bodyPr vert="horz">
            <a:normAutofit/>
          </a:bodyPr>
          <a:lstStyle>
            <a:lvl1pPr>
              <a:spcBef>
                <a:spcPts val="600"/>
              </a:spcBef>
              <a:buClr>
                <a:srgbClr val="800000"/>
              </a:buClr>
              <a:buSzPct val="80000"/>
              <a:buFont typeface="Lucida Grande"/>
              <a:buChar char="•"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spcBef>
                <a:spcPts val="600"/>
              </a:spcBef>
              <a:buClr>
                <a:srgbClr val="800000"/>
              </a:buClr>
              <a:buSzPct val="80000"/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spcBef>
                <a:spcPts val="600"/>
              </a:spcBef>
              <a:buClr>
                <a:srgbClr val="800000"/>
              </a:buClr>
              <a:buSzPct val="80000"/>
              <a:buFont typeface="Courier New"/>
              <a:buChar char="o"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52400" y="6467445"/>
            <a:ext cx="53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5ED12DC1-BB88-6B49-A914-5DE104335772}" type="slidenum">
              <a:rPr lang="en-US" sz="1200" smtClean="0">
                <a:solidFill>
                  <a:schemeClr val="bg1">
                    <a:lumMod val="95000"/>
                  </a:schemeClr>
                </a:solidFill>
              </a:rPr>
              <a:pPr/>
              <a:t>‹#›</a:t>
            </a:fld>
            <a:endParaRPr lang="en-US" sz="1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Footer Placeholder 16"/>
          <p:cNvSpPr txBox="1">
            <a:spLocks/>
          </p:cNvSpPr>
          <p:nvPr userDrawn="1"/>
        </p:nvSpPr>
        <p:spPr>
          <a:xfrm>
            <a:off x="1143000" y="6477000"/>
            <a:ext cx="3352800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algn="l" defTabSz="457200" rtl="0" eaLnBrk="1" latinLnBrk="0" hangingPunct="1">
              <a:defRPr lang="en-US" sz="1200" kern="1200" smtClean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Parallel and Distributed Application Paradigms</a:t>
            </a:r>
          </a:p>
        </p:txBody>
      </p:sp>
    </p:spTree>
    <p:extLst>
      <p:ext uri="{BB962C8B-B14F-4D97-AF65-F5344CB8AC3E}">
        <p14:creationId xmlns:p14="http://schemas.microsoft.com/office/powerpoint/2010/main" val="2437282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685800" y="1844675"/>
            <a:ext cx="7772402" cy="2041526"/>
          </a:xfrm>
          <a:prstGeom prst="rect">
            <a:avLst/>
          </a:prstGeom>
        </p:spPr>
        <p:txBody>
          <a:bodyPr lIns="83000" tIns="41500" rIns="83000" bIns="41500"/>
          <a:lstStyle/>
          <a:p>
            <a:pPr lvl="0">
              <a:defRPr sz="1800"/>
            </a:pPr>
            <a:r>
              <a:rPr sz="4000"/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371600" y="3886199"/>
            <a:ext cx="6400801" cy="2971801"/>
          </a:xfrm>
          <a:prstGeom prst="rect">
            <a:avLst/>
          </a:prstGeom>
        </p:spPr>
        <p:txBody>
          <a:bodyPr lIns="83000" tIns="41500" rIns="83000" bIns="41500"/>
          <a:lstStyle>
            <a:lvl1pPr algn="ctr">
              <a:spcBef>
                <a:spcPts val="0"/>
              </a:spcBef>
            </a:lvl1pPr>
            <a:lvl2pPr algn="ctr">
              <a:spcBef>
                <a:spcPts val="0"/>
              </a:spcBef>
            </a:lvl2pPr>
            <a:lvl3pPr algn="ctr">
              <a:spcBef>
                <a:spcPts val="0"/>
              </a:spcBef>
            </a:lvl3pPr>
            <a:lvl4pPr algn="ctr">
              <a:spcBef>
                <a:spcPts val="0"/>
              </a:spcBef>
            </a:lvl4pPr>
            <a:lvl5pPr algn="ctr">
              <a:spcBef>
                <a:spcPts val="0"/>
              </a:spcBef>
            </a:lvl5pPr>
          </a:lstStyle>
          <a:p>
            <a:pPr lvl="0">
              <a:defRPr sz="1800"/>
            </a:pPr>
            <a:r>
              <a:rPr sz="2900"/>
              <a:t>Body Level One</a:t>
            </a:r>
          </a:p>
          <a:p>
            <a:pPr lvl="1">
              <a:defRPr sz="1800"/>
            </a:pPr>
            <a:r>
              <a:rPr sz="2900"/>
              <a:t>Body Level Two</a:t>
            </a:r>
          </a:p>
          <a:p>
            <a:pPr lvl="2">
              <a:defRPr sz="1800"/>
            </a:pPr>
            <a:r>
              <a:rPr sz="2900"/>
              <a:t>Body Level Three</a:t>
            </a:r>
          </a:p>
          <a:p>
            <a:pPr lvl="3">
              <a:defRPr sz="1800"/>
            </a:pPr>
            <a:r>
              <a:rPr sz="2900"/>
              <a:t>Body Level Four</a:t>
            </a:r>
          </a:p>
          <a:p>
            <a:pPr lvl="4">
              <a:defRPr sz="1800"/>
            </a:pPr>
            <a:r>
              <a:rPr sz="290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258315625"/>
      </p:ext>
    </p:extLst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74638"/>
            <a:ext cx="7086600" cy="1143000"/>
          </a:xfrm>
          <a:prstGeom prst="rect">
            <a:avLst/>
          </a:prstGeom>
        </p:spPr>
        <p:txBody>
          <a:bodyPr/>
          <a:lstStyle>
            <a:lvl1pPr algn="l">
              <a:defRPr sz="3800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600200"/>
            <a:ext cx="7086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0" descr="G:\Speeches\2006\AB\NSF_All_Hands\design\Strategic-Plan-SecondarySlide-V1.jpg"/>
          <p:cNvPicPr>
            <a:picLocks noChangeAspect="1" noChangeArrowheads="1"/>
          </p:cNvPicPr>
          <p:nvPr userDrawn="1"/>
        </p:nvPicPr>
        <p:blipFill>
          <a:blip r:embed="rId15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ＭＳ Ｐゴシック" pitchFamily="-8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ＭＳ Ｐゴシック" pitchFamily="-8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8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8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trategic-Plan-CoverSlide-V1.jp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1" name="Title 3"/>
          <p:cNvSpPr>
            <a:spLocks noGrp="1"/>
          </p:cNvSpPr>
          <p:nvPr>
            <p:ph type="ctrTitle"/>
          </p:nvPr>
        </p:nvSpPr>
        <p:spPr bwMode="auto">
          <a:xfrm>
            <a:off x="1981200" y="1371600"/>
            <a:ext cx="7162800" cy="1470025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4000" dirty="0" smtClean="0"/>
              <a:t>Valuing Software and Other Research Outputs</a:t>
            </a:r>
            <a:endParaRPr lang="en-US" sz="4000" dirty="0"/>
          </a:p>
        </p:txBody>
      </p:sp>
      <p:sp>
        <p:nvSpPr>
          <p:cNvPr id="2052" name="Subtitle 4"/>
          <p:cNvSpPr>
            <a:spLocks noGrp="1"/>
          </p:cNvSpPr>
          <p:nvPr>
            <p:ph type="subTitle" idx="1"/>
          </p:nvPr>
        </p:nvSpPr>
        <p:spPr bwMode="auto">
          <a:xfrm>
            <a:off x="2971800" y="3733800"/>
            <a:ext cx="6400800" cy="25146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800" dirty="0" smtClean="0"/>
              <a:t>Daniel S. Katz</a:t>
            </a:r>
          </a:p>
          <a:p>
            <a:r>
              <a:rPr lang="en-US" sz="2000" dirty="0" err="1" smtClean="0"/>
              <a:t>dkatz@nsf.gov</a:t>
            </a:r>
            <a:r>
              <a:rPr lang="en-US" sz="2000" dirty="0" smtClean="0"/>
              <a:t> &amp; </a:t>
            </a:r>
            <a:r>
              <a:rPr lang="en-US" sz="2000" dirty="0" err="1" smtClean="0"/>
              <a:t>d.katz@ieee.org</a:t>
            </a:r>
            <a:endParaRPr lang="en-US" sz="2000" dirty="0" smtClean="0"/>
          </a:p>
          <a:p>
            <a:r>
              <a:rPr lang="en-US" sz="2000" dirty="0" smtClean="0"/>
              <a:t>@</a:t>
            </a:r>
            <a:r>
              <a:rPr lang="en-US" sz="2000" dirty="0" err="1" smtClean="0"/>
              <a:t>danielskatz</a:t>
            </a:r>
            <a:endParaRPr lang="en-US" sz="2000" dirty="0" smtClean="0"/>
          </a:p>
          <a:p>
            <a:r>
              <a:rPr lang="en-US" sz="2800" dirty="0" smtClean="0"/>
              <a:t>Program Director, Division of Advanced Cyberinfrastructure</a:t>
            </a:r>
          </a:p>
          <a:p>
            <a:endParaRPr lang="en-US" sz="1400" dirty="0" smtClean="0"/>
          </a:p>
          <a:p>
            <a:r>
              <a:rPr lang="en-US" sz="2000" dirty="0" smtClean="0"/>
              <a:t>1am:London – The </a:t>
            </a:r>
            <a:r>
              <a:rPr lang="en-US" sz="2000" dirty="0" err="1" smtClean="0"/>
              <a:t>Altmetrics</a:t>
            </a:r>
            <a:r>
              <a:rPr lang="en-US" sz="2000" dirty="0" smtClean="0"/>
              <a:t> Conference</a:t>
            </a:r>
          </a:p>
          <a:p>
            <a:r>
              <a:rPr lang="en-US" sz="2000" dirty="0" smtClean="0"/>
              <a:t>26 September 2014</a:t>
            </a:r>
          </a:p>
        </p:txBody>
      </p:sp>
    </p:spTree>
    <p:extLst>
      <p:ext uri="{BB962C8B-B14F-4D97-AF65-F5344CB8AC3E}">
        <p14:creationId xmlns:p14="http://schemas.microsoft.com/office/powerpoint/2010/main" val="3380570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0"/>
            <a:ext cx="7543800" cy="1143000"/>
          </a:xfrm>
        </p:spPr>
        <p:txBody>
          <a:bodyPr/>
          <a:lstStyle/>
          <a:p>
            <a:r>
              <a:rPr lang="en-US" sz="3200" dirty="0" smtClean="0"/>
              <a:t>ACI Software Cluster Programs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914400"/>
            <a:ext cx="7772400" cy="5638800"/>
          </a:xfrm>
        </p:spPr>
        <p:txBody>
          <a:bodyPr/>
          <a:lstStyle/>
          <a:p>
            <a:r>
              <a:rPr lang="en-US" sz="2800" dirty="0" smtClean="0"/>
              <a:t>In these programs, ACI works with other NSF units to support projects that lead to software as an element of infrastructure</a:t>
            </a:r>
          </a:p>
          <a:p>
            <a:r>
              <a:rPr lang="en-US" sz="2800" dirty="0" smtClean="0"/>
              <a:t>Issue: amount of software that is infrastructure grows over time, and grows faster than NSF funding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752600" y="3733800"/>
            <a:ext cx="7010400" cy="1841530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</a:pPr>
            <a:r>
              <a:rPr lang="en-US" sz="2800" dirty="0">
                <a:solidFill>
                  <a:srgbClr val="FF0000"/>
                </a:solidFill>
              </a:rPr>
              <a:t>Q: How can NSF ensure that software as infrastructure continues to appear, without funding all of it? </a:t>
            </a:r>
          </a:p>
          <a:p>
            <a:pPr>
              <a:spcBef>
                <a:spcPts val="200"/>
              </a:spcBef>
            </a:pPr>
            <a:r>
              <a:rPr lang="en-US" sz="2800" dirty="0">
                <a:solidFill>
                  <a:srgbClr val="FF0000"/>
                </a:solidFill>
              </a:rPr>
              <a:t>A: Incentives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371600" y="5638800"/>
            <a:ext cx="7772400" cy="1143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ＭＳ Ｐゴシック" pitchFamily="-8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8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ＭＳ Ｐゴシック" pitchFamily="-8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ＭＳ Ｐゴシック" pitchFamily="-84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dirty="0" smtClean="0"/>
              <a:t>The devil is in the details</a:t>
            </a:r>
          </a:p>
        </p:txBody>
      </p:sp>
    </p:spTree>
    <p:extLst>
      <p:ext uri="{BB962C8B-B14F-4D97-AF65-F5344CB8AC3E}">
        <p14:creationId xmlns:p14="http://schemas.microsoft.com/office/powerpoint/2010/main" val="141034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74638"/>
            <a:ext cx="7315200" cy="1143000"/>
          </a:xfrm>
        </p:spPr>
        <p:txBody>
          <a:bodyPr/>
          <a:lstStyle/>
          <a:p>
            <a:r>
              <a:rPr lang="en-US" dirty="0" smtClean="0"/>
              <a:t>Other Software Discussions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219200"/>
            <a:ext cx="7086600" cy="4906963"/>
          </a:xfrm>
        </p:spPr>
        <p:txBody>
          <a:bodyPr>
            <a:noAutofit/>
          </a:bodyPr>
          <a:lstStyle/>
          <a:p>
            <a:r>
              <a:rPr lang="en-US" sz="2400" dirty="0" smtClean="0"/>
              <a:t>Working Towards Sustainable Software for Science: Practice and Experience (WSSSPE)</a:t>
            </a:r>
          </a:p>
          <a:p>
            <a:pPr lvl="1"/>
            <a:r>
              <a:rPr lang="en-US" sz="2000" dirty="0" smtClean="0"/>
              <a:t>Google: WSSSPE</a:t>
            </a:r>
          </a:p>
          <a:p>
            <a:pPr lvl="1"/>
            <a:r>
              <a:rPr lang="en-US" sz="2000" dirty="0" smtClean="0"/>
              <a:t>2 previous workshops, one upcoming</a:t>
            </a:r>
            <a:endParaRPr lang="en-US" sz="2000" dirty="0"/>
          </a:p>
          <a:p>
            <a:pPr lvl="1"/>
            <a:r>
              <a:rPr lang="en-US" sz="2000" dirty="0" smtClean="0"/>
              <a:t>WSSSPE2 @ SC14 (Nov 16, New Orleans)</a:t>
            </a:r>
          </a:p>
          <a:p>
            <a:r>
              <a:rPr lang="en-US" sz="2400" dirty="0" smtClean="0"/>
              <a:t>Lessons:</a:t>
            </a:r>
          </a:p>
          <a:p>
            <a:pPr lvl="1"/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1143000" y="3694093"/>
            <a:ext cx="7239000" cy="954107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</a:pPr>
            <a:r>
              <a:rPr lang="en-US" sz="2800" dirty="0" smtClean="0">
                <a:solidFill>
                  <a:srgbClr val="FF0000"/>
                </a:solidFill>
              </a:rPr>
              <a:t>Many of the </a:t>
            </a:r>
            <a:r>
              <a:rPr lang="en-US" sz="2800" dirty="0">
                <a:solidFill>
                  <a:srgbClr val="FF0000"/>
                </a:solidFill>
              </a:rPr>
              <a:t>issues </a:t>
            </a:r>
            <a:r>
              <a:rPr lang="en-US" sz="2800" dirty="0" smtClean="0">
                <a:solidFill>
                  <a:srgbClr val="FF0000"/>
                </a:solidFill>
              </a:rPr>
              <a:t>in developing sustainable software are social, not technical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19200" y="4939605"/>
            <a:ext cx="7162800" cy="1384995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</a:pPr>
            <a:r>
              <a:rPr lang="en-US" sz="2800" dirty="0">
                <a:solidFill>
                  <a:srgbClr val="FF0000"/>
                </a:solidFill>
              </a:rPr>
              <a:t>Software work is inadequately visible in ways that “count” within the reputation system underlying science</a:t>
            </a:r>
          </a:p>
        </p:txBody>
      </p:sp>
    </p:spTree>
    <p:extLst>
      <p:ext uri="{BB962C8B-B14F-4D97-AF65-F5344CB8AC3E}">
        <p14:creationId xmlns:p14="http://schemas.microsoft.com/office/powerpoint/2010/main" val="2366676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We </a:t>
            </a:r>
            <a:r>
              <a:rPr lang="en-US" dirty="0"/>
              <a:t>A</a:t>
            </a:r>
            <a:r>
              <a:rPr lang="en-US" dirty="0" smtClean="0"/>
              <a:t>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265237"/>
            <a:ext cx="7086600" cy="4525963"/>
          </a:xfrm>
        </p:spPr>
        <p:txBody>
          <a:bodyPr/>
          <a:lstStyle/>
          <a:p>
            <a:r>
              <a:rPr lang="en-US" sz="2000" dirty="0"/>
              <a:t>To judge software, need to understand/forecast impact</a:t>
            </a:r>
          </a:p>
          <a:p>
            <a:r>
              <a:rPr lang="en-US" sz="2000" dirty="0"/>
              <a:t>Q: How can NSF ensure that software as infrastructure continues to appear, without funding all of it? </a:t>
            </a:r>
          </a:p>
          <a:p>
            <a:r>
              <a:rPr lang="en-US" sz="2000" dirty="0"/>
              <a:t>A: Incentives</a:t>
            </a:r>
          </a:p>
          <a:p>
            <a:r>
              <a:rPr lang="en-US" sz="2000" dirty="0"/>
              <a:t>Many of the issues in developing sustainable software are social, not </a:t>
            </a:r>
            <a:r>
              <a:rPr lang="en-US" sz="2000" dirty="0" smtClean="0"/>
              <a:t>technical</a:t>
            </a:r>
          </a:p>
          <a:p>
            <a:r>
              <a:rPr lang="en-US" sz="2000" dirty="0"/>
              <a:t>Software work is inadequately visible in ways that “count” within the reputation system underlying science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1600200" y="4419600"/>
            <a:ext cx="7239000" cy="2246769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</a:pPr>
            <a:r>
              <a:rPr lang="en-US" sz="2800" dirty="0">
                <a:solidFill>
                  <a:srgbClr val="FF0000"/>
                </a:solidFill>
              </a:rPr>
              <a:t>Hypothesis: better measurement of contributions can lead to rewards (incentives), leading to career paths, willingness to join communities, leading to more sustainable software</a:t>
            </a:r>
          </a:p>
        </p:txBody>
      </p:sp>
    </p:spTree>
    <p:extLst>
      <p:ext uri="{BB962C8B-B14F-4D97-AF65-F5344CB8AC3E}">
        <p14:creationId xmlns:p14="http://schemas.microsoft.com/office/powerpoint/2010/main" val="4105218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152400"/>
            <a:ext cx="7086600" cy="1143000"/>
          </a:xfrm>
        </p:spPr>
        <p:txBody>
          <a:bodyPr/>
          <a:lstStyle/>
          <a:p>
            <a:r>
              <a:rPr lang="en-US" dirty="0" smtClean="0"/>
              <a:t>Moving Forward - NSF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066800"/>
            <a:ext cx="7239000" cy="5715000"/>
          </a:xfrm>
        </p:spPr>
        <p:txBody>
          <a:bodyPr/>
          <a:lstStyle/>
          <a:p>
            <a:r>
              <a:rPr lang="en-US" sz="2400" dirty="0" smtClean="0"/>
              <a:t>Recent CISE/ACI &amp; SBE/SES Dear Colleague Letter: Supporting Scientific Discovery through Norms and Practices for Software and Data Citation and Attribution (NSF 14-059, </a:t>
            </a:r>
            <a:br>
              <a:rPr lang="en-US" sz="2400" dirty="0" smtClean="0"/>
            </a:br>
            <a:r>
              <a:rPr lang="en-US" sz="2400" dirty="0" smtClean="0">
                <a:solidFill>
                  <a:srgbClr val="3366FF"/>
                </a:solidFill>
              </a:rPr>
              <a:t>http://</a:t>
            </a:r>
            <a:r>
              <a:rPr lang="en-US" sz="2400" dirty="0" err="1" smtClean="0">
                <a:solidFill>
                  <a:srgbClr val="3366FF"/>
                </a:solidFill>
              </a:rPr>
              <a:t>www.nsf.gov</a:t>
            </a:r>
            <a:r>
              <a:rPr lang="en-US" sz="2400" dirty="0" smtClean="0">
                <a:solidFill>
                  <a:srgbClr val="3366FF"/>
                </a:solidFill>
              </a:rPr>
              <a:t>/pubs/2014/nsf14059/nsf14059.jsp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Need well-developed metrics to assess the impact and quality of scientific software and data</a:t>
            </a:r>
          </a:p>
          <a:p>
            <a:pPr lvl="1"/>
            <a:r>
              <a:rPr lang="en-US" sz="2400" dirty="0" smtClean="0"/>
              <a:t>Explore new norms and practices for software and data citation and attribution, so that data producers, software and tool developers, and data curators are credited</a:t>
            </a:r>
          </a:p>
          <a:p>
            <a:r>
              <a:rPr lang="en-US" sz="2400" dirty="0" smtClean="0"/>
              <a:t>6 projects and 3 collaborative workshops funded</a:t>
            </a:r>
          </a:p>
        </p:txBody>
      </p:sp>
    </p:spTree>
    <p:extLst>
      <p:ext uri="{BB962C8B-B14F-4D97-AF65-F5344CB8AC3E}">
        <p14:creationId xmlns:p14="http://schemas.microsoft.com/office/powerpoint/2010/main" val="9579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152400"/>
            <a:ext cx="7315200" cy="792162"/>
          </a:xfrm>
        </p:spPr>
        <p:txBody>
          <a:bodyPr/>
          <a:lstStyle/>
          <a:p>
            <a:r>
              <a:rPr lang="en-US" sz="3600" dirty="0" smtClean="0"/>
              <a:t>Moving Forward - Dan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838200"/>
            <a:ext cx="7315200" cy="5638800"/>
          </a:xfrm>
        </p:spPr>
        <p:txBody>
          <a:bodyPr/>
          <a:lstStyle/>
          <a:p>
            <a:r>
              <a:rPr lang="en-US" sz="2800" dirty="0" smtClean="0"/>
              <a:t>Products (software, paper, data set) are registered</a:t>
            </a:r>
          </a:p>
          <a:p>
            <a:pPr lvl="1"/>
            <a:r>
              <a:rPr lang="en-US" sz="2400" dirty="0"/>
              <a:t>Credit map </a:t>
            </a:r>
            <a:r>
              <a:rPr lang="en-US" sz="2400" dirty="0" smtClean="0"/>
              <a:t>(weighted </a:t>
            </a:r>
            <a:r>
              <a:rPr lang="en-US" sz="2400" dirty="0"/>
              <a:t>list of </a:t>
            </a:r>
            <a:r>
              <a:rPr lang="en-US" sz="2400" dirty="0" smtClean="0"/>
              <a:t>contributors—people</a:t>
            </a:r>
            <a:r>
              <a:rPr lang="en-US" sz="2400" dirty="0"/>
              <a:t>, </a:t>
            </a:r>
            <a:r>
              <a:rPr lang="en-US" sz="2400" dirty="0" smtClean="0"/>
              <a:t>products, etc.) is an input</a:t>
            </a:r>
            <a:endParaRPr lang="en-US" sz="2400" dirty="0"/>
          </a:p>
          <a:p>
            <a:pPr lvl="1"/>
            <a:r>
              <a:rPr lang="en-US" sz="2400" dirty="0" smtClean="0"/>
              <a:t>DOI is an output</a:t>
            </a:r>
          </a:p>
          <a:p>
            <a:pPr lvl="1"/>
            <a:r>
              <a:rPr lang="en-US" sz="2400" dirty="0" smtClean="0"/>
              <a:t>Leads to </a:t>
            </a:r>
            <a:r>
              <a:rPr lang="en-US" sz="2400" b="1" dirty="0" smtClean="0">
                <a:solidFill>
                  <a:srgbClr val="FF0000"/>
                </a:solidFill>
              </a:rPr>
              <a:t>transitive credit</a:t>
            </a:r>
            <a:r>
              <a:rPr lang="en-US" sz="2400" b="1" baseline="30000" dirty="0" smtClean="0">
                <a:solidFill>
                  <a:srgbClr val="FF0000"/>
                </a:solidFill>
              </a:rPr>
              <a:t>1</a:t>
            </a:r>
          </a:p>
          <a:p>
            <a:pPr lvl="2"/>
            <a:r>
              <a:rPr lang="en-US" sz="2000" dirty="0" smtClean="0"/>
              <a:t>E.g., paper 1 provides 25% credit to software A, and software A provides 10% credit to library X -&gt; </a:t>
            </a:r>
            <a:r>
              <a:rPr lang="en-US" sz="1800" dirty="0" smtClean="0"/>
              <a:t>library X gets 2.5% credit for paper 1</a:t>
            </a:r>
          </a:p>
          <a:p>
            <a:pPr lvl="2"/>
            <a:r>
              <a:rPr lang="en-US" sz="1800" dirty="0" smtClean="0"/>
              <a:t>Helps developer show: “my tools are important”</a:t>
            </a:r>
          </a:p>
          <a:p>
            <a:pPr lvl="1"/>
            <a:r>
              <a:rPr lang="en-US" sz="2400" dirty="0" smtClean="0"/>
              <a:t>Issues:</a:t>
            </a:r>
          </a:p>
          <a:p>
            <a:pPr lvl="2"/>
            <a:r>
              <a:rPr lang="en-US" sz="2000" dirty="0" smtClean="0"/>
              <a:t>Social: Trust in person who registers a product</a:t>
            </a:r>
          </a:p>
          <a:p>
            <a:pPr lvl="2"/>
            <a:r>
              <a:rPr lang="en-US" sz="2000" dirty="0" smtClean="0"/>
              <a:t>Technological</a:t>
            </a:r>
            <a:r>
              <a:rPr lang="en-US" sz="2000" smtClean="0"/>
              <a:t>: </a:t>
            </a:r>
            <a:r>
              <a:rPr lang="en-US" sz="2000" smtClean="0"/>
              <a:t>How</a:t>
            </a:r>
            <a:r>
              <a:rPr lang="en-US" sz="2000" baseline="30000"/>
              <a:t>2</a:t>
            </a:r>
            <a:r>
              <a:rPr lang="en-US" sz="2000" smtClean="0"/>
              <a:t>, Registration system</a:t>
            </a:r>
            <a:endParaRPr lang="en-US" sz="2000" baseline="300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0" y="5951555"/>
            <a:ext cx="9144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aseline="30000" dirty="0" smtClean="0"/>
              <a:t>1</a:t>
            </a:r>
            <a:r>
              <a:rPr lang="en-US" sz="1400" dirty="0" smtClean="0"/>
              <a:t>D</a:t>
            </a:r>
            <a:r>
              <a:rPr lang="en-US" sz="1400" dirty="0"/>
              <a:t>. S. Katz, "Transitive Credit as a Means to Address Social and Technological Concerns Stemming from Citation and Attribution of Digital Products," Journal of Open Research Software, v.2(1): </a:t>
            </a:r>
            <a:r>
              <a:rPr lang="en-US" sz="1400" dirty="0" smtClean="0"/>
              <a:t>e20, </a:t>
            </a:r>
            <a:r>
              <a:rPr lang="en-US" sz="1400" dirty="0"/>
              <a:t>2014. DOI: 10.5334/</a:t>
            </a:r>
            <a:r>
              <a:rPr lang="en-US" sz="1400" dirty="0" err="1" smtClean="0"/>
              <a:t>jors.be</a:t>
            </a:r>
            <a:endParaRPr lang="en-US" sz="1400" dirty="0" smtClean="0"/>
          </a:p>
          <a:p>
            <a:r>
              <a:rPr lang="en-US" sz="1400" baseline="30000" dirty="0" smtClean="0"/>
              <a:t>2</a:t>
            </a:r>
            <a:r>
              <a:rPr lang="en-US" sz="1400" dirty="0" smtClean="0"/>
              <a:t>D</a:t>
            </a:r>
            <a:r>
              <a:rPr lang="en-US" sz="1400" dirty="0"/>
              <a:t>. S. Katz, A. M. Smith, "Implementing Transitive Credit with JSON-LD," 2nd Workshop on Sustainable Software for Science: Practice and Experiences (WSSSPE2), 2014. URL: http://</a:t>
            </a:r>
            <a:r>
              <a:rPr lang="en-US" sz="1400" dirty="0" err="1"/>
              <a:t>arxiv.org</a:t>
            </a:r>
            <a:r>
              <a:rPr lang="en-US" sz="1400" dirty="0"/>
              <a:t>/abs/</a:t>
            </a:r>
            <a:r>
              <a:rPr lang="en-US" sz="1400" dirty="0" smtClean="0"/>
              <a:t>1407.5117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28881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Moving Forward -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1066800"/>
            <a:ext cx="7086600" cy="5181600"/>
          </a:xfrm>
        </p:spPr>
        <p:txBody>
          <a:bodyPr/>
          <a:lstStyle/>
          <a:p>
            <a:r>
              <a:rPr lang="en-US" sz="2400" dirty="0" smtClean="0"/>
              <a:t>Career paths – Is there a role for non-tenure-track researchers who produce software, data, etc. in universities?</a:t>
            </a:r>
          </a:p>
          <a:p>
            <a:pPr lvl="1"/>
            <a:r>
              <a:rPr lang="en-US" sz="2000" dirty="0" smtClean="0"/>
              <a:t>Assuming yes, do universities recognize and support this?  If not, how to get them to?</a:t>
            </a:r>
          </a:p>
          <a:p>
            <a:r>
              <a:rPr lang="en-US" sz="2400" dirty="0" smtClean="0"/>
              <a:t>What is needed to support reproducibility of science, in terms of data and software?</a:t>
            </a:r>
          </a:p>
          <a:p>
            <a:r>
              <a:rPr lang="en-US" sz="2400" dirty="0" smtClean="0"/>
              <a:t>Lots of entities with similar interests in both software and data, e.g. JISC, RCUK, NIH, DOE, Sloan &amp; Moore, Mozilla, Apache, etc.</a:t>
            </a:r>
          </a:p>
          <a:p>
            <a:r>
              <a:rPr lang="en-US" sz="2400" dirty="0" smtClean="0"/>
              <a:t>Participate in WSSSPE</a:t>
            </a:r>
          </a:p>
          <a:p>
            <a:r>
              <a:rPr lang="en-US" sz="2400" dirty="0" smtClean="0"/>
              <a:t>Other ideas and questions are welcome, now or later</a:t>
            </a:r>
          </a:p>
          <a:p>
            <a:pPr lvl="1"/>
            <a:r>
              <a:rPr lang="en-US" sz="2000" dirty="0" err="1" smtClean="0"/>
              <a:t>dkatz@nsf.gov</a:t>
            </a:r>
            <a:r>
              <a:rPr lang="en-US" sz="2000" dirty="0"/>
              <a:t> </a:t>
            </a:r>
            <a:r>
              <a:rPr lang="en-US" sz="2000" dirty="0" smtClean="0"/>
              <a:t>or</a:t>
            </a:r>
            <a:r>
              <a:rPr lang="en-US" sz="2000" dirty="0"/>
              <a:t> </a:t>
            </a:r>
            <a:r>
              <a:rPr lang="en-US" sz="2000" dirty="0" err="1" smtClean="0"/>
              <a:t>d.katz@ieee.org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76275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76200"/>
            <a:ext cx="7086600" cy="1143000"/>
          </a:xfrm>
        </p:spPr>
        <p:txBody>
          <a:bodyPr/>
          <a:lstStyle/>
          <a:p>
            <a:pPr lvl="0"/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066800"/>
            <a:ext cx="7696200" cy="5410200"/>
          </a:xfrm>
        </p:spPr>
        <p:txBody>
          <a:bodyPr/>
          <a:lstStyle/>
          <a:p>
            <a:r>
              <a:rPr lang="en-US" sz="1600" dirty="0" smtClean="0">
                <a:sym typeface="Arial"/>
              </a:rPr>
              <a:t>NSF Software as Infrastructure Vision: </a:t>
            </a:r>
            <a:r>
              <a:rPr lang="en-US" sz="1600" dirty="0">
                <a:sym typeface="Arial"/>
              </a:rPr>
              <a:t/>
            </a:r>
            <a:br>
              <a:rPr lang="en-US" sz="1600" dirty="0">
                <a:sym typeface="Arial"/>
              </a:rPr>
            </a:br>
            <a:r>
              <a:rPr lang="en-US" sz="1600" dirty="0" smtClean="0">
                <a:solidFill>
                  <a:srgbClr val="3366FF"/>
                </a:solidFill>
                <a:sym typeface="Arial"/>
              </a:rPr>
              <a:t>http</a:t>
            </a:r>
            <a:r>
              <a:rPr lang="en-US" sz="1600" dirty="0">
                <a:solidFill>
                  <a:srgbClr val="3366FF"/>
                </a:solidFill>
                <a:sym typeface="Arial"/>
              </a:rPr>
              <a:t>://</a:t>
            </a:r>
            <a:r>
              <a:rPr lang="en-US" sz="1600" dirty="0" err="1">
                <a:solidFill>
                  <a:srgbClr val="3366FF"/>
                </a:solidFill>
                <a:sym typeface="Arial"/>
              </a:rPr>
              <a:t>www.nsf.gov</a:t>
            </a:r>
            <a:r>
              <a:rPr lang="en-US" sz="1600" dirty="0">
                <a:solidFill>
                  <a:srgbClr val="3366FF"/>
                </a:solidFill>
                <a:sym typeface="Arial"/>
              </a:rPr>
              <a:t>/publications/</a:t>
            </a:r>
            <a:r>
              <a:rPr lang="en-US" sz="1600" dirty="0" err="1">
                <a:solidFill>
                  <a:srgbClr val="3366FF"/>
                </a:solidFill>
                <a:sym typeface="Arial"/>
              </a:rPr>
              <a:t>pub_summ.jsp?ods_key</a:t>
            </a:r>
            <a:r>
              <a:rPr lang="en-US" sz="1600" dirty="0">
                <a:solidFill>
                  <a:srgbClr val="3366FF"/>
                </a:solidFill>
                <a:sym typeface="Arial"/>
              </a:rPr>
              <a:t>=nsf12113</a:t>
            </a:r>
          </a:p>
          <a:p>
            <a:r>
              <a:rPr lang="en-US" sz="1600" dirty="0" smtClean="0">
                <a:sym typeface="Arial"/>
              </a:rPr>
              <a:t>Implementation </a:t>
            </a:r>
            <a:r>
              <a:rPr lang="en-US" sz="1600" dirty="0">
                <a:sym typeface="Arial"/>
              </a:rPr>
              <a:t>of </a:t>
            </a:r>
            <a:r>
              <a:rPr lang="en-US" sz="1600" dirty="0" smtClean="0">
                <a:sym typeface="Arial"/>
              </a:rPr>
              <a:t>NSF Software Vision: </a:t>
            </a:r>
            <a:br>
              <a:rPr lang="en-US" sz="1600" dirty="0" smtClean="0">
                <a:sym typeface="Arial"/>
              </a:rPr>
            </a:br>
            <a:r>
              <a:rPr lang="en-US" sz="1600" dirty="0" smtClean="0">
                <a:solidFill>
                  <a:srgbClr val="3366FF"/>
                </a:solidFill>
                <a:sym typeface="Arial"/>
              </a:rPr>
              <a:t>http</a:t>
            </a:r>
            <a:r>
              <a:rPr lang="en-US" sz="1600" dirty="0">
                <a:solidFill>
                  <a:srgbClr val="3366FF"/>
                </a:solidFill>
                <a:sym typeface="Arial"/>
              </a:rPr>
              <a:t>://</a:t>
            </a:r>
            <a:r>
              <a:rPr lang="en-US" sz="1600" dirty="0" err="1">
                <a:solidFill>
                  <a:srgbClr val="3366FF"/>
                </a:solidFill>
                <a:sym typeface="Arial"/>
              </a:rPr>
              <a:t>www.nsf.gov</a:t>
            </a:r>
            <a:r>
              <a:rPr lang="en-US" sz="1600" dirty="0">
                <a:solidFill>
                  <a:srgbClr val="3366FF"/>
                </a:solidFill>
                <a:sym typeface="Arial"/>
              </a:rPr>
              <a:t>/funding/</a:t>
            </a:r>
            <a:r>
              <a:rPr lang="en-US" sz="1600" dirty="0" err="1">
                <a:solidFill>
                  <a:srgbClr val="3366FF"/>
                </a:solidFill>
                <a:sym typeface="Arial"/>
              </a:rPr>
              <a:t>pgm_summ.jsp?pims_id</a:t>
            </a:r>
            <a:r>
              <a:rPr lang="en-US" sz="1600" dirty="0">
                <a:solidFill>
                  <a:srgbClr val="3366FF"/>
                </a:solidFill>
                <a:sym typeface="Arial"/>
              </a:rPr>
              <a:t>=504817</a:t>
            </a:r>
          </a:p>
          <a:p>
            <a:r>
              <a:rPr lang="en-US" sz="1600" dirty="0" smtClean="0">
                <a:sym typeface="Arial"/>
              </a:rPr>
              <a:t>Software Infrastructure for Sustained Innovation (SI2) Program</a:t>
            </a:r>
          </a:p>
          <a:p>
            <a:pPr lvl="1"/>
            <a:r>
              <a:rPr lang="en-US" sz="1400" dirty="0" smtClean="0">
                <a:sym typeface="Arial"/>
              </a:rPr>
              <a:t>Scientific Software Elements (SSE) &amp; Scientific Software Integration (SSI) solicitation: 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http://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www.nsf.gov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/publications/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pub_summ.jsp?ods_key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=nsf14520</a:t>
            </a:r>
          </a:p>
          <a:p>
            <a:pPr lvl="1"/>
            <a:r>
              <a:rPr lang="en-US" sz="1400" dirty="0" smtClean="0">
                <a:sym typeface="Arial"/>
              </a:rPr>
              <a:t>2013 PI meeting: 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https://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sites.google.com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/site/si2pimeeting/</a:t>
            </a:r>
          </a:p>
          <a:p>
            <a:pPr lvl="1"/>
            <a:r>
              <a:rPr lang="en-US" sz="1400" dirty="0" smtClean="0">
                <a:sym typeface="Arial"/>
              </a:rPr>
              <a:t>2014 PI meeting: 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https://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sites.google.com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/site/si2pimeeting2014/</a:t>
            </a:r>
          </a:p>
          <a:p>
            <a:pPr lvl="1"/>
            <a:r>
              <a:rPr lang="en-US" sz="1400" dirty="0" smtClean="0">
                <a:sym typeface="Arial"/>
              </a:rPr>
              <a:t>Awards: 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http://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bit.ly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sw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-ci</a:t>
            </a:r>
          </a:p>
          <a:p>
            <a:r>
              <a:rPr lang="en-US" sz="1600" dirty="0" smtClean="0">
                <a:sym typeface="Arial"/>
              </a:rPr>
              <a:t>Working towards Sustainable Software for Science: Practice and Experiences (WSSSPE)</a:t>
            </a:r>
          </a:p>
          <a:p>
            <a:pPr lvl="1"/>
            <a:r>
              <a:rPr lang="en-US" sz="1400" dirty="0" smtClean="0">
                <a:sym typeface="Arial"/>
              </a:rPr>
              <a:t>Home: 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http://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wssspe.researchcomputing.org.uk</a:t>
            </a:r>
            <a:r>
              <a:rPr lang="en-US" sz="1400" dirty="0" smtClean="0">
                <a:sym typeface="Arial"/>
              </a:rPr>
              <a:t> (includes links to all slides &amp; papers)</a:t>
            </a:r>
          </a:p>
          <a:p>
            <a:pPr lvl="1"/>
            <a:r>
              <a:rPr lang="en-US" sz="1400" dirty="0" smtClean="0">
                <a:sym typeface="Arial"/>
              </a:rPr>
              <a:t>1</a:t>
            </a:r>
            <a:r>
              <a:rPr lang="en-US" sz="1400" baseline="30000" dirty="0" smtClean="0">
                <a:sym typeface="Arial"/>
              </a:rPr>
              <a:t>st</a:t>
            </a:r>
            <a:r>
              <a:rPr lang="en-US" sz="1400" dirty="0" smtClean="0">
                <a:sym typeface="Arial"/>
              </a:rPr>
              <a:t> workshop paper: 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http://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arxiv.org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/abs/1404.7414</a:t>
            </a:r>
          </a:p>
          <a:p>
            <a:pPr lvl="1"/>
            <a:r>
              <a:rPr lang="en-US" sz="1400" dirty="0" smtClean="0">
                <a:sym typeface="Arial"/>
              </a:rPr>
              <a:t>2</a:t>
            </a:r>
            <a:r>
              <a:rPr lang="en-US" sz="1400" baseline="30000" dirty="0" smtClean="0">
                <a:sym typeface="Arial"/>
              </a:rPr>
              <a:t>nd</a:t>
            </a:r>
            <a:r>
              <a:rPr lang="en-US" sz="1400" dirty="0" smtClean="0">
                <a:sym typeface="Arial"/>
              </a:rPr>
              <a:t> workshop site: 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http://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wssspe.researchcomputing.org.uk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/wssspe2/</a:t>
            </a:r>
          </a:p>
          <a:p>
            <a:r>
              <a:rPr lang="en-US" sz="1600" dirty="0" smtClean="0">
                <a:sym typeface="Arial"/>
              </a:rPr>
              <a:t>NSF 14-059: “Dear Colleague Letter - Supporting Scientific Discovery through Norms and Practices for Software and Data Citation and Attribution”</a:t>
            </a:r>
          </a:p>
          <a:p>
            <a:pPr lvl="1"/>
            <a:r>
              <a:rPr lang="en-US" sz="1400" dirty="0" smtClean="0">
                <a:solidFill>
                  <a:srgbClr val="3366FF"/>
                </a:solidFill>
                <a:sym typeface="Arial"/>
              </a:rPr>
              <a:t>http://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www.nsf.gov</a:t>
            </a:r>
            <a:r>
              <a:rPr lang="en-US" sz="1400" dirty="0" smtClean="0">
                <a:solidFill>
                  <a:srgbClr val="3366FF"/>
                </a:solidFill>
                <a:sym typeface="Arial"/>
              </a:rPr>
              <a:t>/pubs/2014/nsf14059/nsf14059.jsp</a:t>
            </a:r>
          </a:p>
          <a:p>
            <a:r>
              <a:rPr lang="en-US" sz="1600" dirty="0">
                <a:sym typeface="Arial"/>
              </a:rPr>
              <a:t>Transitive Credit Papers</a:t>
            </a:r>
          </a:p>
          <a:p>
            <a:pPr lvl="1"/>
            <a:r>
              <a:rPr lang="en-US" sz="1400" dirty="0" smtClean="0">
                <a:solidFill>
                  <a:srgbClr val="3366FF"/>
                </a:solidFill>
                <a:sym typeface="Arial"/>
              </a:rPr>
              <a:t>http://</a:t>
            </a:r>
            <a:r>
              <a:rPr lang="en-US" sz="1400" dirty="0" err="1" smtClean="0">
                <a:solidFill>
                  <a:srgbClr val="3366FF"/>
                </a:solidFill>
                <a:sym typeface="Arial"/>
              </a:rPr>
              <a:t>dx.doi.o</a:t>
            </a:r>
            <a:r>
              <a:rPr lang="en-US" sz="1400" dirty="0" err="1">
                <a:solidFill>
                  <a:srgbClr val="3366FF"/>
                </a:solidFill>
                <a:sym typeface="Arial"/>
              </a:rPr>
              <a:t>rg</a:t>
            </a:r>
            <a:r>
              <a:rPr lang="en-US" sz="1400" dirty="0">
                <a:solidFill>
                  <a:srgbClr val="3366FF"/>
                </a:solidFill>
                <a:sym typeface="Arial"/>
              </a:rPr>
              <a:t>/</a:t>
            </a:r>
            <a:r>
              <a:rPr lang="en-US" sz="1400" dirty="0">
                <a:solidFill>
                  <a:srgbClr val="3366FF"/>
                </a:solidFill>
              </a:rPr>
              <a:t>10.5334/</a:t>
            </a:r>
            <a:r>
              <a:rPr lang="en-US" sz="1400" dirty="0" err="1" smtClean="0">
                <a:solidFill>
                  <a:srgbClr val="3366FF"/>
                </a:solidFill>
              </a:rPr>
              <a:t>jors.be</a:t>
            </a:r>
            <a:endParaRPr lang="en-US" sz="1400" dirty="0" smtClean="0">
              <a:solidFill>
                <a:srgbClr val="3366FF"/>
              </a:solidFill>
            </a:endParaRPr>
          </a:p>
          <a:p>
            <a:pPr lvl="1"/>
            <a:r>
              <a:rPr lang="en-US" sz="1400" dirty="0">
                <a:solidFill>
                  <a:srgbClr val="3366FF"/>
                </a:solidFill>
              </a:rPr>
              <a:t>http://</a:t>
            </a:r>
            <a:r>
              <a:rPr lang="en-US" sz="1400" dirty="0" err="1">
                <a:solidFill>
                  <a:srgbClr val="3366FF"/>
                </a:solidFill>
              </a:rPr>
              <a:t>arxiv.org</a:t>
            </a:r>
            <a:r>
              <a:rPr lang="en-US" sz="1400" dirty="0">
                <a:solidFill>
                  <a:srgbClr val="3366FF"/>
                </a:solidFill>
              </a:rPr>
              <a:t>/abs/1407.5117</a:t>
            </a:r>
          </a:p>
        </p:txBody>
      </p:sp>
    </p:spTree>
    <p:extLst>
      <p:ext uri="{BB962C8B-B14F-4D97-AF65-F5344CB8AC3E}">
        <p14:creationId xmlns:p14="http://schemas.microsoft.com/office/powerpoint/2010/main" val="2301307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Credits: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00200" y="1143000"/>
            <a:ext cx="7086600" cy="4525963"/>
          </a:xfrm>
        </p:spPr>
        <p:txBody>
          <a:bodyPr/>
          <a:lstStyle/>
          <a:p>
            <a:r>
              <a:rPr lang="en-US" sz="1800" dirty="0" smtClean="0"/>
              <a:t>SI2 Program:</a:t>
            </a:r>
          </a:p>
          <a:p>
            <a:pPr lvl="1"/>
            <a:r>
              <a:rPr lang="en-US" sz="1600" dirty="0" smtClean="0"/>
              <a:t>Current program </a:t>
            </a:r>
            <a:r>
              <a:rPr lang="en-US" sz="1600" dirty="0"/>
              <a:t>o</a:t>
            </a:r>
            <a:r>
              <a:rPr lang="en-US" sz="1600" dirty="0" smtClean="0"/>
              <a:t>fficers</a:t>
            </a:r>
            <a:r>
              <a:rPr lang="en-US" sz="1600" dirty="0"/>
              <a:t>: Daniel S. Katz, </a:t>
            </a:r>
            <a:r>
              <a:rPr lang="en-US" sz="1600" dirty="0" smtClean="0"/>
              <a:t>Rudolf </a:t>
            </a:r>
            <a:r>
              <a:rPr lang="en-US" sz="1600" dirty="0" err="1"/>
              <a:t>Eigenmann</a:t>
            </a:r>
            <a:r>
              <a:rPr lang="en-US" sz="1600" dirty="0"/>
              <a:t>, </a:t>
            </a:r>
            <a:r>
              <a:rPr lang="en-US" sz="1600" dirty="0" smtClean="0"/>
              <a:t>William </a:t>
            </a:r>
            <a:r>
              <a:rPr lang="en-US" sz="1600" dirty="0"/>
              <a:t>Y. B. Chang, </a:t>
            </a:r>
            <a:r>
              <a:rPr lang="en-US" sz="1600" dirty="0" smtClean="0"/>
              <a:t>John </a:t>
            </a:r>
            <a:r>
              <a:rPr lang="en-US" sz="1600" dirty="0"/>
              <a:t>C. </a:t>
            </a:r>
            <a:r>
              <a:rPr lang="en-US" sz="1600" dirty="0" err="1"/>
              <a:t>Cherniavsky</a:t>
            </a:r>
            <a:r>
              <a:rPr lang="en-US" sz="1600" dirty="0"/>
              <a:t>, </a:t>
            </a:r>
            <a:r>
              <a:rPr lang="en-US" sz="1600" dirty="0" err="1" smtClean="0"/>
              <a:t>Almadena</a:t>
            </a:r>
            <a:r>
              <a:rPr lang="en-US" sz="1600" dirty="0" smtClean="0"/>
              <a:t> </a:t>
            </a:r>
            <a:r>
              <a:rPr lang="en-US" sz="1600" dirty="0"/>
              <a:t>Y. </a:t>
            </a:r>
            <a:r>
              <a:rPr lang="en-US" sz="1600" dirty="0" err="1"/>
              <a:t>Chtchelkanova</a:t>
            </a:r>
            <a:r>
              <a:rPr lang="en-US" sz="1600" dirty="0"/>
              <a:t>, </a:t>
            </a:r>
            <a:r>
              <a:rPr lang="en-US" sz="1600" dirty="0" smtClean="0"/>
              <a:t>Cheryl </a:t>
            </a:r>
            <a:r>
              <a:rPr lang="en-US" sz="1600" dirty="0"/>
              <a:t>L. </a:t>
            </a:r>
            <a:r>
              <a:rPr lang="en-US" sz="1600" dirty="0" err="1"/>
              <a:t>Eavey</a:t>
            </a:r>
            <a:r>
              <a:rPr lang="en-US" sz="1600" dirty="0"/>
              <a:t>, </a:t>
            </a:r>
            <a:r>
              <a:rPr lang="en-US" sz="1600" dirty="0" smtClean="0"/>
              <a:t>Evelyn </a:t>
            </a:r>
            <a:r>
              <a:rPr lang="en-US" sz="1600" dirty="0"/>
              <a:t>Goldfield, </a:t>
            </a:r>
            <a:r>
              <a:rPr lang="en-US" sz="1600" dirty="0" smtClean="0"/>
              <a:t>Sol </a:t>
            </a:r>
            <a:r>
              <a:rPr lang="en-US" sz="1600" dirty="0"/>
              <a:t>Greenspan, </a:t>
            </a:r>
            <a:r>
              <a:rPr lang="en-US" sz="1600" dirty="0" smtClean="0"/>
              <a:t>Daryl </a:t>
            </a:r>
            <a:r>
              <a:rPr lang="en-US" sz="1600" dirty="0"/>
              <a:t>W. Hess, </a:t>
            </a:r>
            <a:r>
              <a:rPr lang="en-US" sz="1600" dirty="0" smtClean="0"/>
              <a:t>Peter </a:t>
            </a:r>
            <a:r>
              <a:rPr lang="en-US" sz="1600" dirty="0"/>
              <a:t>H. McCartney, </a:t>
            </a:r>
            <a:r>
              <a:rPr lang="en-US" sz="1600" dirty="0" err="1" smtClean="0"/>
              <a:t>Bogdan</a:t>
            </a:r>
            <a:r>
              <a:rPr lang="en-US" sz="1600" dirty="0" smtClean="0"/>
              <a:t> </a:t>
            </a:r>
            <a:r>
              <a:rPr lang="en-US" sz="1600" dirty="0" err="1"/>
              <a:t>Mihaila</a:t>
            </a:r>
            <a:r>
              <a:rPr lang="en-US" sz="1600" dirty="0"/>
              <a:t>, </a:t>
            </a:r>
            <a:r>
              <a:rPr lang="en-US" sz="1600" dirty="0" err="1"/>
              <a:t>Dimitrios</a:t>
            </a:r>
            <a:r>
              <a:rPr lang="en-US" sz="1600" dirty="0"/>
              <a:t> V. </a:t>
            </a:r>
            <a:r>
              <a:rPr lang="en-US" sz="1600" dirty="0" err="1" smtClean="0"/>
              <a:t>Papavassiliou</a:t>
            </a:r>
            <a:r>
              <a:rPr lang="en-US" sz="1600" dirty="0" smtClean="0"/>
              <a:t>, Andrew </a:t>
            </a:r>
            <a:r>
              <a:rPr lang="en-US" sz="1600" dirty="0"/>
              <a:t>D. </a:t>
            </a:r>
            <a:r>
              <a:rPr lang="en-US" sz="1600" dirty="0" err="1"/>
              <a:t>Pollington</a:t>
            </a:r>
            <a:r>
              <a:rPr lang="en-US" sz="1600" dirty="0"/>
              <a:t>, </a:t>
            </a:r>
            <a:r>
              <a:rPr lang="en-US" sz="1600" dirty="0" smtClean="0"/>
              <a:t>Barbara </a:t>
            </a:r>
            <a:r>
              <a:rPr lang="en-US" sz="1600" dirty="0"/>
              <a:t>Ransom, </a:t>
            </a:r>
            <a:r>
              <a:rPr lang="en-US" sz="1600" dirty="0" smtClean="0"/>
              <a:t>Thomas Russell, Massimo </a:t>
            </a:r>
            <a:r>
              <a:rPr lang="en-US" sz="1600" dirty="0" err="1" smtClean="0"/>
              <a:t>Ruzzene</a:t>
            </a:r>
            <a:r>
              <a:rPr lang="en-US" sz="1600" dirty="0" smtClean="0"/>
              <a:t>, Nigel </a:t>
            </a:r>
            <a:r>
              <a:rPr lang="en-US" sz="1600" dirty="0"/>
              <a:t>A. Sharp, </a:t>
            </a:r>
            <a:r>
              <a:rPr lang="en-US" sz="1600" dirty="0" smtClean="0"/>
              <a:t>Paul </a:t>
            </a:r>
            <a:r>
              <a:rPr lang="en-US" sz="1600" dirty="0" err="1"/>
              <a:t>Werbos</a:t>
            </a:r>
            <a:r>
              <a:rPr lang="en-US" sz="1600" dirty="0"/>
              <a:t>, </a:t>
            </a:r>
            <a:r>
              <a:rPr lang="en-US" sz="1600" dirty="0" smtClean="0"/>
              <a:t>Eva </a:t>
            </a:r>
            <a:r>
              <a:rPr lang="en-US" sz="1600" dirty="0" err="1"/>
              <a:t>Zanzerkia</a:t>
            </a:r>
            <a:endParaRPr lang="en-US" sz="1600" dirty="0"/>
          </a:p>
          <a:p>
            <a:pPr lvl="1"/>
            <a:r>
              <a:rPr lang="en-US" sz="1600" dirty="0" smtClean="0"/>
              <a:t>Formerly-involved program </a:t>
            </a:r>
            <a:r>
              <a:rPr lang="en-US" sz="1600" dirty="0"/>
              <a:t>o</a:t>
            </a:r>
            <a:r>
              <a:rPr lang="en-US" sz="1600" dirty="0" smtClean="0"/>
              <a:t>fficers: Manish </a:t>
            </a:r>
            <a:r>
              <a:rPr lang="en-US" sz="1600" dirty="0" err="1" smtClean="0"/>
              <a:t>Parashar</a:t>
            </a:r>
            <a:r>
              <a:rPr lang="en-US" sz="1600" dirty="0" smtClean="0"/>
              <a:t>, Gabrielle Allen, </a:t>
            </a:r>
            <a:r>
              <a:rPr lang="en-US" sz="1600" dirty="0" err="1"/>
              <a:t>Sumanta</a:t>
            </a:r>
            <a:r>
              <a:rPr lang="en-US" sz="1600" dirty="0"/>
              <a:t> </a:t>
            </a:r>
            <a:r>
              <a:rPr lang="en-US" sz="1600" dirty="0" err="1"/>
              <a:t>Acharya</a:t>
            </a:r>
            <a:r>
              <a:rPr lang="en-US" sz="1600" dirty="0"/>
              <a:t>, Eduardo </a:t>
            </a:r>
            <a:r>
              <a:rPr lang="en-US" sz="1600" dirty="0" smtClean="0"/>
              <a:t>Misawa, Jean </a:t>
            </a:r>
            <a:r>
              <a:rPr lang="en-US" sz="1600" dirty="0" err="1" smtClean="0"/>
              <a:t>Cottam</a:t>
            </a:r>
            <a:r>
              <a:rPr lang="en-US" sz="1600" dirty="0" smtClean="0"/>
              <a:t>-Allen, Thomas </a:t>
            </a:r>
            <a:r>
              <a:rPr lang="en-US" sz="1600" dirty="0" err="1" smtClean="0"/>
              <a:t>Siegmund</a:t>
            </a:r>
            <a:endParaRPr lang="en-US" sz="1600" dirty="0"/>
          </a:p>
          <a:p>
            <a:r>
              <a:rPr lang="en-US" sz="1800" dirty="0" smtClean="0"/>
              <a:t>WSSSPE:</a:t>
            </a:r>
          </a:p>
          <a:p>
            <a:pPr lvl="1"/>
            <a:r>
              <a:rPr lang="en-US" sz="1600" dirty="0" smtClean="0"/>
              <a:t>Organizers: Daniel S. Katz, Gabrielle Allen, Neil </a:t>
            </a:r>
            <a:r>
              <a:rPr lang="en-US" sz="1600" dirty="0" err="1" smtClean="0"/>
              <a:t>Chue</a:t>
            </a:r>
            <a:r>
              <a:rPr lang="en-US" sz="1600" dirty="0"/>
              <a:t> </a:t>
            </a:r>
            <a:r>
              <a:rPr lang="en-US" sz="1600" dirty="0" smtClean="0"/>
              <a:t>Hong, Karen Cranston, Manish </a:t>
            </a:r>
            <a:r>
              <a:rPr lang="en-US" sz="1600" dirty="0" err="1" smtClean="0"/>
              <a:t>Parashar</a:t>
            </a:r>
            <a:r>
              <a:rPr lang="en-US" sz="1600" dirty="0" smtClean="0"/>
              <a:t>, David Proctor, Matthew Turk, Colin C. </a:t>
            </a:r>
            <a:r>
              <a:rPr lang="en-US" sz="1600" dirty="0" err="1" smtClean="0"/>
              <a:t>Venters</a:t>
            </a:r>
            <a:r>
              <a:rPr lang="en-US" sz="1600" dirty="0" smtClean="0"/>
              <a:t>, Nancy Wilkins-</a:t>
            </a:r>
            <a:r>
              <a:rPr lang="en-US" sz="1600" dirty="0" err="1" smtClean="0"/>
              <a:t>Diehr</a:t>
            </a:r>
            <a:endParaRPr lang="en-US" sz="1600" dirty="0" smtClean="0"/>
          </a:p>
          <a:p>
            <a:pPr lvl="1"/>
            <a:r>
              <a:rPr lang="en-US" sz="1600"/>
              <a:t>WSSSPE1 Summary </a:t>
            </a:r>
            <a:r>
              <a:rPr lang="en-US" sz="1600" dirty="0" smtClean="0"/>
              <a:t>paper </a:t>
            </a:r>
            <a:r>
              <a:rPr lang="en-US" sz="1600" dirty="0"/>
              <a:t>a</a:t>
            </a:r>
            <a:r>
              <a:rPr lang="en-US" sz="1600" dirty="0" smtClean="0"/>
              <a:t>uthors: Daniel S. Katz, </a:t>
            </a:r>
            <a:r>
              <a:rPr lang="en-US" sz="1600" dirty="0" err="1" smtClean="0"/>
              <a:t>Sou</a:t>
            </a:r>
            <a:r>
              <a:rPr lang="en-US" sz="1600" dirty="0"/>
              <a:t>-Cheng T. Choi, Hilmar Lapp, </a:t>
            </a:r>
            <a:r>
              <a:rPr lang="en-US" sz="1600" dirty="0" err="1"/>
              <a:t>Ketan</a:t>
            </a:r>
            <a:r>
              <a:rPr lang="en-US" sz="1600" dirty="0"/>
              <a:t> </a:t>
            </a:r>
            <a:r>
              <a:rPr lang="en-US" sz="1600" dirty="0" err="1"/>
              <a:t>Maheshwari</a:t>
            </a:r>
            <a:r>
              <a:rPr lang="en-US" sz="1600" dirty="0"/>
              <a:t>, Frank </a:t>
            </a:r>
            <a:r>
              <a:rPr lang="en-US" sz="1600" dirty="0" err="1"/>
              <a:t>Löffler</a:t>
            </a:r>
            <a:r>
              <a:rPr lang="en-US" sz="1600" dirty="0"/>
              <a:t>, Matthew Turk, Marcus D. </a:t>
            </a:r>
            <a:r>
              <a:rPr lang="en-US" sz="1600" dirty="0" err="1"/>
              <a:t>Hanwell</a:t>
            </a:r>
            <a:r>
              <a:rPr lang="en-US" sz="1600" dirty="0"/>
              <a:t>, Nancy Wilkins-</a:t>
            </a:r>
            <a:r>
              <a:rPr lang="en-US" sz="1600" dirty="0" err="1"/>
              <a:t>Diehr</a:t>
            </a:r>
            <a:r>
              <a:rPr lang="en-US" sz="1600" dirty="0"/>
              <a:t>, James Hetherington, James </a:t>
            </a:r>
            <a:r>
              <a:rPr lang="en-US" sz="1600" dirty="0" err="1"/>
              <a:t>Howison</a:t>
            </a:r>
            <a:r>
              <a:rPr lang="en-US" sz="1600" dirty="0"/>
              <a:t>, </a:t>
            </a:r>
            <a:r>
              <a:rPr lang="en-US" sz="1600" dirty="0" err="1"/>
              <a:t>Shel</a:t>
            </a:r>
            <a:r>
              <a:rPr lang="en-US" sz="1600" dirty="0"/>
              <a:t> Swenson, Gabrielle D. Allen, Anne C. </a:t>
            </a:r>
            <a:r>
              <a:rPr lang="en-US" sz="1600" dirty="0" err="1"/>
              <a:t>Elster</a:t>
            </a:r>
            <a:r>
              <a:rPr lang="en-US" sz="1600" dirty="0"/>
              <a:t>, Bruce </a:t>
            </a:r>
            <a:r>
              <a:rPr lang="en-US" sz="1600" dirty="0" err="1"/>
              <a:t>Berriman</a:t>
            </a:r>
            <a:r>
              <a:rPr lang="en-US" sz="1600" dirty="0"/>
              <a:t>, Colin </a:t>
            </a:r>
            <a:r>
              <a:rPr lang="en-US" sz="1600" dirty="0" err="1" smtClean="0"/>
              <a:t>Venters</a:t>
            </a:r>
            <a:endParaRPr lang="en-US" sz="1600" dirty="0" smtClean="0"/>
          </a:p>
          <a:p>
            <a:pPr lvl="1"/>
            <a:r>
              <a:rPr lang="en-US" sz="1600" dirty="0" smtClean="0"/>
              <a:t>WSSSPE1 Keynote speakers: Phil Bourne, </a:t>
            </a:r>
            <a:r>
              <a:rPr lang="en-US" sz="1600" dirty="0" err="1" smtClean="0"/>
              <a:t>Arfon</a:t>
            </a:r>
            <a:r>
              <a:rPr lang="en-US" sz="1600" dirty="0" smtClean="0"/>
              <a:t> Smith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9338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sf_building_wilson.jpg"/>
          <p:cNvPicPr>
            <a:picLocks noChangeAspect="1"/>
          </p:cNvPicPr>
          <p:nvPr/>
        </p:nvPicPr>
        <p:blipFill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4731"/>
            <a:ext cx="9144000" cy="58832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National Science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8077200" cy="4525963"/>
          </a:xfrm>
        </p:spPr>
        <p:txBody>
          <a:bodyPr/>
          <a:lstStyle/>
          <a:p>
            <a:r>
              <a:rPr lang="en-US" sz="2800" dirty="0" smtClean="0"/>
              <a:t>Federal </a:t>
            </a:r>
            <a:r>
              <a:rPr lang="en-US" sz="2800" dirty="0"/>
              <a:t>agency created </a:t>
            </a:r>
            <a:r>
              <a:rPr lang="en-US" sz="2800" dirty="0" smtClean="0"/>
              <a:t>in </a:t>
            </a:r>
            <a:r>
              <a:rPr lang="en-US" sz="2800" dirty="0"/>
              <a:t>1950 "to promote the progress of science; to advance the national health, prosperity, and welfare; to secure the national defense</a:t>
            </a:r>
            <a:r>
              <a:rPr lang="en-US" sz="2800" dirty="0" smtClean="0"/>
              <a:t>…”</a:t>
            </a:r>
          </a:p>
          <a:p>
            <a:r>
              <a:rPr lang="en-US" sz="2800" dirty="0" smtClean="0"/>
              <a:t>Annual </a:t>
            </a:r>
            <a:r>
              <a:rPr lang="en-US" sz="2800" dirty="0"/>
              <a:t>budget of $7.2 billion (FY 2014</a:t>
            </a:r>
            <a:r>
              <a:rPr lang="en-US" sz="2800" dirty="0" smtClean="0"/>
              <a:t>)</a:t>
            </a:r>
            <a:endParaRPr lang="en-US" sz="2800" dirty="0"/>
          </a:p>
          <a:p>
            <a:r>
              <a:rPr lang="en-US" sz="2800" dirty="0" smtClean="0"/>
              <a:t>Funds </a:t>
            </a:r>
            <a:r>
              <a:rPr lang="en-US" sz="2800" dirty="0"/>
              <a:t>24 percent of all federally supported basic research </a:t>
            </a:r>
            <a:r>
              <a:rPr lang="en-US" sz="2800" dirty="0" smtClean="0"/>
              <a:t>at US </a:t>
            </a:r>
            <a:r>
              <a:rPr lang="en-US" sz="2800" dirty="0"/>
              <a:t>colleges and </a:t>
            </a:r>
            <a:r>
              <a:rPr lang="en-US" sz="2800" dirty="0" smtClean="0"/>
              <a:t>universities</a:t>
            </a:r>
          </a:p>
          <a:p>
            <a:r>
              <a:rPr lang="en-US" sz="2800" dirty="0" smtClean="0"/>
              <a:t>In </a:t>
            </a:r>
            <a:r>
              <a:rPr lang="en-US" sz="2800" dirty="0"/>
              <a:t>many fields such as mathematics, computer science and the social sciences, NSF is the major source of federal </a:t>
            </a:r>
            <a:r>
              <a:rPr lang="en-US" sz="2800" dirty="0" smtClean="0"/>
              <a:t>funds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39058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NSF</a:t>
            </a:r>
            <a:endParaRPr lang="en-US" dirty="0"/>
          </a:p>
        </p:txBody>
      </p:sp>
      <p:pic>
        <p:nvPicPr>
          <p:cNvPr id="6" name="Content Placeholder 5" descr="organizational_chart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" b="649"/>
          <a:stretch>
            <a:fillRect/>
          </a:stretch>
        </p:blipFill>
        <p:spPr>
          <a:xfrm>
            <a:off x="-7003" y="914400"/>
            <a:ext cx="9074803" cy="5795759"/>
          </a:xfrm>
        </p:spPr>
      </p:pic>
    </p:spTree>
    <p:extLst>
      <p:ext uri="{BB962C8B-B14F-4D97-AF65-F5344CB8AC3E}">
        <p14:creationId xmlns:p14="http://schemas.microsoft.com/office/powerpoint/2010/main" val="1852142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Advanced Cyberinfrastructure (ACI) Division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Supports </a:t>
            </a:r>
            <a:r>
              <a:rPr lang="en-US" sz="2400" dirty="0"/>
              <a:t>and coordinates the development, acquisition, and provision of state-of-the-art cyberinfrastructure resources, </a:t>
            </a:r>
            <a:r>
              <a:rPr lang="en-US" sz="2400" dirty="0" smtClean="0"/>
              <a:t>tools, </a:t>
            </a:r>
            <a:r>
              <a:rPr lang="en-US" sz="2400" dirty="0"/>
              <a:t>and </a:t>
            </a:r>
            <a:r>
              <a:rPr lang="en-US" sz="2400" dirty="0" smtClean="0"/>
              <a:t>services</a:t>
            </a:r>
          </a:p>
          <a:p>
            <a:r>
              <a:rPr lang="en-US" sz="2400" dirty="0" smtClean="0"/>
              <a:t>Supports </a:t>
            </a:r>
            <a:r>
              <a:rPr lang="en-US" sz="2400" dirty="0"/>
              <a:t>forward-looking research and education to expand the future capabilities of </a:t>
            </a:r>
            <a:r>
              <a:rPr lang="en-US" sz="2400" dirty="0" smtClean="0"/>
              <a:t>cyberinfrastructure</a:t>
            </a:r>
          </a:p>
          <a:p>
            <a:r>
              <a:rPr lang="en-US" sz="2400" dirty="0" smtClean="0"/>
              <a:t>Serves </a:t>
            </a:r>
            <a:r>
              <a:rPr lang="en-US" sz="2400" dirty="0"/>
              <a:t>the growing community of scientists and engineers, across all disciplines, whose work relies on the power of advanced computation, data-handling, and </a:t>
            </a:r>
            <a:r>
              <a:rPr lang="en-US" sz="2400" dirty="0" smtClean="0"/>
              <a:t>networking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60683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0"/>
            <a:ext cx="7696200" cy="1143000"/>
          </a:xfrm>
        </p:spPr>
        <p:txBody>
          <a:bodyPr/>
          <a:lstStyle/>
          <a:p>
            <a:r>
              <a:rPr lang="en-US" sz="3200" dirty="0" smtClean="0"/>
              <a:t>Cyberinfrastructure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762000"/>
            <a:ext cx="6858000" cy="5486400"/>
          </a:xfrm>
        </p:spPr>
        <p:txBody>
          <a:bodyPr/>
          <a:lstStyle/>
          <a:p>
            <a:pPr marL="0" indent="0">
              <a:buNone/>
            </a:pPr>
            <a:r>
              <a:rPr lang="en-US" sz="2400" i="1" dirty="0" smtClean="0"/>
              <a:t>“Cyberinfrastructure consists of </a:t>
            </a:r>
          </a:p>
          <a:p>
            <a:pPr marL="0" indent="284163">
              <a:buNone/>
            </a:pPr>
            <a:r>
              <a:rPr lang="en-US" sz="2400" i="1" dirty="0" smtClean="0"/>
              <a:t>computing systems,</a:t>
            </a:r>
          </a:p>
          <a:p>
            <a:pPr marL="0" indent="284163">
              <a:buNone/>
            </a:pPr>
            <a:r>
              <a:rPr lang="en-US" sz="2400" i="1" dirty="0" smtClean="0"/>
              <a:t>data storage systems,</a:t>
            </a:r>
          </a:p>
          <a:p>
            <a:pPr marL="0" indent="284163">
              <a:buNone/>
            </a:pPr>
            <a:r>
              <a:rPr lang="en-US" sz="2400" i="1" dirty="0" smtClean="0"/>
              <a:t>advanced instruments and </a:t>
            </a:r>
          </a:p>
          <a:p>
            <a:pPr marL="0" indent="284163">
              <a:buNone/>
            </a:pPr>
            <a:r>
              <a:rPr lang="en-US" sz="2400" i="1" dirty="0" smtClean="0"/>
              <a:t>data repositories, </a:t>
            </a:r>
          </a:p>
          <a:p>
            <a:pPr marL="0" indent="284163">
              <a:buNone/>
            </a:pPr>
            <a:r>
              <a:rPr lang="en-US" sz="2400" i="1" dirty="0" smtClean="0"/>
              <a:t>visualization environments, and </a:t>
            </a:r>
          </a:p>
          <a:p>
            <a:pPr marL="0" indent="284163">
              <a:buNone/>
            </a:pPr>
            <a:r>
              <a:rPr lang="en-US" sz="2400" i="1" dirty="0" smtClean="0"/>
              <a:t>people, </a:t>
            </a:r>
          </a:p>
          <a:p>
            <a:pPr marL="0" indent="284163">
              <a:buNone/>
            </a:pPr>
            <a:r>
              <a:rPr lang="en-US" sz="2400" i="1" dirty="0" smtClean="0"/>
              <a:t>all linked together by </a:t>
            </a:r>
          </a:p>
          <a:p>
            <a:pPr marL="0" indent="284163">
              <a:buNone/>
            </a:pPr>
            <a:r>
              <a:rPr lang="en-US" sz="2400" b="1" i="1" dirty="0" smtClean="0"/>
              <a:t>software</a:t>
            </a:r>
            <a:r>
              <a:rPr lang="en-US" sz="2400" i="1" dirty="0" smtClean="0"/>
              <a:t> and </a:t>
            </a:r>
          </a:p>
          <a:p>
            <a:pPr marL="0" indent="284163">
              <a:buNone/>
            </a:pPr>
            <a:r>
              <a:rPr lang="en-US" sz="2400" i="1" dirty="0" smtClean="0"/>
              <a:t>high performance networks, </a:t>
            </a:r>
          </a:p>
          <a:p>
            <a:pPr marL="0" indent="284163">
              <a:buNone/>
            </a:pPr>
            <a:r>
              <a:rPr lang="en-US" sz="2400" i="1" dirty="0" smtClean="0"/>
              <a:t>to improve research productivity and </a:t>
            </a:r>
          </a:p>
          <a:p>
            <a:pPr marL="0" indent="284163">
              <a:buNone/>
            </a:pPr>
            <a:r>
              <a:rPr lang="en-US" sz="2400" i="1" dirty="0" smtClean="0"/>
              <a:t>enable breakthroughs not otherwise possible.” </a:t>
            </a: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1200" dirty="0" smtClean="0"/>
          </a:p>
          <a:p>
            <a:pPr marL="0" indent="284163">
              <a:buNone/>
            </a:pPr>
            <a:r>
              <a:rPr lang="en-US" sz="2400" dirty="0" smtClean="0"/>
              <a:t>				-- Craig Stewart</a:t>
            </a:r>
          </a:p>
          <a:p>
            <a:pPr marL="0" indent="0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63857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0"/>
            <a:ext cx="7239000" cy="639762"/>
          </a:xfrm>
        </p:spPr>
        <p:txBody>
          <a:bodyPr/>
          <a:lstStyle/>
          <a:p>
            <a:r>
              <a:rPr lang="en-US" sz="3200" dirty="0" smtClean="0"/>
              <a:t>Software </a:t>
            </a:r>
            <a:r>
              <a:rPr lang="en-US" sz="3200" dirty="0"/>
              <a:t>a</a:t>
            </a:r>
            <a:r>
              <a:rPr lang="en-US" sz="3200" dirty="0" smtClean="0"/>
              <a:t>s Infrastructure</a:t>
            </a:r>
            <a:endParaRPr lang="en-US" sz="32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6858000" y="152400"/>
            <a:ext cx="2133600" cy="2819400"/>
            <a:chOff x="2057400" y="1371600"/>
            <a:chExt cx="2133600" cy="2819400"/>
          </a:xfrm>
        </p:grpSpPr>
        <p:sp>
          <p:nvSpPr>
            <p:cNvPr id="4" name="Rectangle 3"/>
            <p:cNvSpPr/>
            <p:nvPr/>
          </p:nvSpPr>
          <p:spPr>
            <a:xfrm>
              <a:off x="2057400" y="1371600"/>
              <a:ext cx="2133600" cy="83820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Science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2057400" y="2362200"/>
              <a:ext cx="2133600" cy="838200"/>
            </a:xfrm>
            <a:prstGeom prst="rect">
              <a:avLst/>
            </a:prstGeom>
            <a:solidFill>
              <a:srgbClr val="E085B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Software 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2057400" y="3352800"/>
              <a:ext cx="2133600" cy="838200"/>
            </a:xfrm>
            <a:prstGeom prst="rect">
              <a:avLst/>
            </a:prstGeom>
            <a:solidFill>
              <a:srgbClr val="6AE057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Computing Infrastructure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" name="Up-Down Arrow 6"/>
            <p:cNvSpPr/>
            <p:nvPr/>
          </p:nvSpPr>
          <p:spPr>
            <a:xfrm>
              <a:off x="2895600" y="2057400"/>
              <a:ext cx="457200" cy="381000"/>
            </a:xfrm>
            <a:prstGeom prst="upDownArrow">
              <a:avLst>
                <a:gd name="adj1" fmla="val 50000"/>
                <a:gd name="adj2" fmla="val 27778"/>
              </a:avLst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" name="Up-Down Arrow 7"/>
            <p:cNvSpPr/>
            <p:nvPr/>
          </p:nvSpPr>
          <p:spPr>
            <a:xfrm>
              <a:off x="2895600" y="3107350"/>
              <a:ext cx="457200" cy="381000"/>
            </a:xfrm>
            <a:prstGeom prst="upDownArrow">
              <a:avLst>
                <a:gd name="adj1" fmla="val 50000"/>
                <a:gd name="adj2" fmla="val 27778"/>
              </a:avLst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dirty="0" smtClean="0"/>
                <a:t> </a:t>
              </a:r>
              <a:endParaRPr lang="en-US" dirty="0"/>
            </a:p>
          </p:txBody>
        </p:sp>
      </p:grpSp>
      <p:sp>
        <p:nvSpPr>
          <p:cNvPr id="3" name="Rectangle 2"/>
          <p:cNvSpPr/>
          <p:nvPr/>
        </p:nvSpPr>
        <p:spPr>
          <a:xfrm>
            <a:off x="1447800" y="658298"/>
            <a:ext cx="7620000" cy="4544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200"/>
              </a:spcBef>
              <a:buFont typeface="Arial"/>
              <a:buChar char="•"/>
            </a:pPr>
            <a:r>
              <a:rPr lang="en-US" sz="2000" dirty="0"/>
              <a:t>Software </a:t>
            </a:r>
            <a:r>
              <a:rPr lang="en-US" sz="2000" dirty="0" smtClean="0"/>
              <a:t>(including services) essential </a:t>
            </a:r>
            <a:r>
              <a:rPr lang="en-US" sz="2000" dirty="0"/>
              <a:t>for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the </a:t>
            </a:r>
            <a:r>
              <a:rPr lang="en-US" sz="2000" dirty="0"/>
              <a:t>bulk of science</a:t>
            </a:r>
          </a:p>
          <a:p>
            <a:pPr marL="800100" lvl="1" indent="-342900">
              <a:spcBef>
                <a:spcPts val="200"/>
              </a:spcBef>
              <a:buFont typeface="Lucida Grande"/>
              <a:buChar char="-"/>
            </a:pPr>
            <a:r>
              <a:rPr lang="en-US" dirty="0"/>
              <a:t>About half the papers in recent issues of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Science </a:t>
            </a:r>
            <a:r>
              <a:rPr lang="en-US" dirty="0"/>
              <a:t>were </a:t>
            </a:r>
            <a:r>
              <a:rPr lang="en-US" dirty="0" smtClean="0"/>
              <a:t>software</a:t>
            </a:r>
            <a:r>
              <a:rPr lang="en-US" dirty="0"/>
              <a:t>-intensive projects</a:t>
            </a:r>
          </a:p>
          <a:p>
            <a:pPr marL="800100" lvl="1" indent="-342900">
              <a:spcBef>
                <a:spcPts val="200"/>
              </a:spcBef>
              <a:buFont typeface="Lucida Grande"/>
              <a:buChar char="-"/>
            </a:pPr>
            <a:r>
              <a:rPr lang="en-US" dirty="0"/>
              <a:t>Research becoming dependent upon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advances </a:t>
            </a:r>
            <a:r>
              <a:rPr lang="en-US" dirty="0"/>
              <a:t>in software</a:t>
            </a:r>
          </a:p>
          <a:p>
            <a:pPr marL="800100" lvl="1" indent="-342900">
              <a:spcBef>
                <a:spcPts val="200"/>
              </a:spcBef>
              <a:buFont typeface="Lucida Grande"/>
              <a:buChar char="-"/>
            </a:pPr>
            <a:r>
              <a:rPr lang="en-US" dirty="0"/>
              <a:t>Significant software development being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conducted </a:t>
            </a:r>
            <a:r>
              <a:rPr lang="en-US" dirty="0"/>
              <a:t>across NSF: NEON, OOI,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NEES</a:t>
            </a:r>
            <a:r>
              <a:rPr lang="en-US" dirty="0"/>
              <a:t>, NCN, </a:t>
            </a:r>
            <a:r>
              <a:rPr lang="en-US" dirty="0" err="1"/>
              <a:t>iPlant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marL="800100" lvl="1" indent="-342900">
              <a:spcBef>
                <a:spcPts val="200"/>
              </a:spcBef>
              <a:buFont typeface="Arial"/>
              <a:buChar char="•"/>
            </a:pPr>
            <a:r>
              <a:rPr lang="en-US" dirty="0"/>
              <a:t>Wide range of software </a:t>
            </a:r>
            <a:r>
              <a:rPr lang="en-US" dirty="0" smtClean="0"/>
              <a:t>types: system</a:t>
            </a:r>
            <a:r>
              <a:rPr lang="en-US" dirty="0"/>
              <a:t>, applications, modeling, </a:t>
            </a:r>
            <a:r>
              <a:rPr lang="en-US" dirty="0" smtClean="0"/>
              <a:t>gateways</a:t>
            </a:r>
            <a:r>
              <a:rPr lang="en-US" dirty="0"/>
              <a:t>, analysis, algorithms, </a:t>
            </a:r>
            <a:r>
              <a:rPr lang="en-US" dirty="0" smtClean="0"/>
              <a:t>middleware</a:t>
            </a:r>
            <a:r>
              <a:rPr lang="en-US" dirty="0"/>
              <a:t>, libraries </a:t>
            </a:r>
          </a:p>
          <a:p>
            <a:pPr marL="342900" indent="-342900">
              <a:spcBef>
                <a:spcPts val="200"/>
              </a:spcBef>
              <a:buFont typeface="Arial"/>
              <a:buChar char="•"/>
            </a:pPr>
            <a:r>
              <a:rPr lang="en-US" sz="2000" dirty="0" smtClean="0"/>
              <a:t>Software is not a one-time effort, it must be sustained</a:t>
            </a:r>
          </a:p>
          <a:p>
            <a:pPr marL="800100" lvl="1" indent="-342900">
              <a:spcBef>
                <a:spcPts val="200"/>
              </a:spcBef>
              <a:buFont typeface="Arial"/>
              <a:buChar char="•"/>
            </a:pPr>
            <a:r>
              <a:rPr lang="en-US" dirty="0"/>
              <a:t>Development, </a:t>
            </a:r>
            <a:r>
              <a:rPr lang="en-US" dirty="0" smtClean="0"/>
              <a:t>production, </a:t>
            </a:r>
            <a:r>
              <a:rPr lang="en-US" dirty="0"/>
              <a:t>and </a:t>
            </a:r>
            <a:r>
              <a:rPr lang="en-US" b="1" dirty="0"/>
              <a:t>maintenance</a:t>
            </a:r>
            <a:r>
              <a:rPr lang="en-US" dirty="0"/>
              <a:t> are people intensive</a:t>
            </a:r>
          </a:p>
          <a:p>
            <a:pPr marL="800100" lvl="1" indent="-342900">
              <a:spcBef>
                <a:spcPts val="200"/>
              </a:spcBef>
              <a:buFont typeface="Arial"/>
              <a:buChar char="•"/>
            </a:pPr>
            <a:r>
              <a:rPr lang="en-US" dirty="0"/>
              <a:t>Software life-times are long </a:t>
            </a:r>
            <a:r>
              <a:rPr lang="en-US" dirty="0" err="1"/>
              <a:t>vs</a:t>
            </a:r>
            <a:r>
              <a:rPr lang="en-US" dirty="0"/>
              <a:t> hardware</a:t>
            </a:r>
          </a:p>
          <a:p>
            <a:pPr marL="800100" lvl="1" indent="-342900">
              <a:spcBef>
                <a:spcPts val="200"/>
              </a:spcBef>
              <a:buFont typeface="Arial"/>
              <a:buChar char="•"/>
            </a:pPr>
            <a:r>
              <a:rPr lang="en-US" dirty="0"/>
              <a:t>Software has under-appreciated value</a:t>
            </a:r>
          </a:p>
        </p:txBody>
      </p:sp>
      <p:pic>
        <p:nvPicPr>
          <p:cNvPr id="20" name="Picture 19" descr="Screen Shot 2012-07-24 at 1.20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00" y="1447800"/>
            <a:ext cx="1441377" cy="18288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2971800" y="5446693"/>
            <a:ext cx="5181600" cy="954107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</a:pPr>
            <a:r>
              <a:rPr lang="en-US" sz="2800" dirty="0">
                <a:solidFill>
                  <a:srgbClr val="FF0000"/>
                </a:solidFill>
              </a:rPr>
              <a:t>For software to be sustainable, it must become </a:t>
            </a:r>
            <a:r>
              <a:rPr lang="en-US" sz="2800" dirty="0" smtClean="0">
                <a:solidFill>
                  <a:srgbClr val="FF0000"/>
                </a:solidFill>
              </a:rPr>
              <a:t>infrastructure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700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304800" y="1907559"/>
            <a:ext cx="7566431" cy="3871973"/>
            <a:chOff x="304800" y="1907559"/>
            <a:chExt cx="7566431" cy="3871973"/>
          </a:xfrm>
        </p:grpSpPr>
        <p:sp>
          <p:nvSpPr>
            <p:cNvPr id="2" name="Rectangle 1"/>
            <p:cNvSpPr/>
            <p:nvPr/>
          </p:nvSpPr>
          <p:spPr>
            <a:xfrm>
              <a:off x="3581400" y="5410200"/>
              <a:ext cx="42898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See </a:t>
              </a:r>
              <a:r>
                <a:rPr lang="en-US" dirty="0">
                  <a:solidFill>
                    <a:srgbClr val="3366FF"/>
                  </a:solidFill>
                </a:rPr>
                <a:t>http://</a:t>
              </a:r>
              <a:r>
                <a:rPr lang="en-US" dirty="0" err="1">
                  <a:solidFill>
                    <a:srgbClr val="3366FF"/>
                  </a:solidFill>
                </a:rPr>
                <a:t>bit.ly</a:t>
              </a:r>
              <a:r>
                <a:rPr lang="en-US" dirty="0">
                  <a:solidFill>
                    <a:srgbClr val="3366FF"/>
                  </a:solidFill>
                </a:rPr>
                <a:t>/</a:t>
              </a:r>
              <a:r>
                <a:rPr lang="en-US" dirty="0" err="1">
                  <a:solidFill>
                    <a:srgbClr val="3366FF"/>
                  </a:solidFill>
                </a:rPr>
                <a:t>sw</a:t>
              </a:r>
              <a:r>
                <a:rPr lang="en-US" dirty="0">
                  <a:solidFill>
                    <a:srgbClr val="3366FF"/>
                  </a:solidFill>
                </a:rPr>
                <a:t>-ci</a:t>
              </a:r>
              <a:r>
                <a:rPr lang="en-US" dirty="0"/>
                <a:t> for current projects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304800" y="1907559"/>
              <a:ext cx="5517547" cy="2441529"/>
              <a:chOff x="304800" y="1907559"/>
              <a:chExt cx="5517547" cy="2441529"/>
            </a:xfrm>
          </p:grpSpPr>
          <p:pic>
            <p:nvPicPr>
              <p:cNvPr id="4" name="Picture 3" descr="TieredSoftwareApproach_Figure_v10_1.png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389962" y="1907559"/>
                <a:ext cx="2432385" cy="2441529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304800" y="2133600"/>
                <a:ext cx="2209800" cy="646331"/>
              </a:xfrm>
              <a:prstGeom prst="rect">
                <a:avLst/>
              </a:prstGeom>
              <a:noFill/>
              <a:ln>
                <a:solidFill>
                  <a:schemeClr val="accent2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5 rounds of funding, 65 SSEs</a:t>
                </a:r>
                <a:endParaRPr lang="en-US" dirty="0"/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304800" y="1808118"/>
            <a:ext cx="6614863" cy="2715859"/>
            <a:chOff x="304800" y="1808118"/>
            <a:chExt cx="6614863" cy="2715859"/>
          </a:xfrm>
        </p:grpSpPr>
        <p:pic>
          <p:nvPicPr>
            <p:cNvPr id="5" name="Picture 4" descr="TieredSoftwareApproach_Figure_v10_2.png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98518" y="1808118"/>
              <a:ext cx="3621145" cy="2715859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304800" y="3200400"/>
              <a:ext cx="2209800" cy="646331"/>
            </a:xfrm>
            <a:prstGeom prst="rect">
              <a:avLst/>
            </a:prstGeom>
            <a:noFill/>
            <a:ln>
              <a:solidFill>
                <a:srgbClr val="333399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4 rounds of funding, 35 SSIs</a:t>
              </a:r>
              <a:endParaRPr lang="en-US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304800" y="1799739"/>
            <a:ext cx="7867633" cy="3390791"/>
            <a:chOff x="304800" y="1799739"/>
            <a:chExt cx="7867633" cy="3390791"/>
          </a:xfrm>
        </p:grpSpPr>
        <p:pic>
          <p:nvPicPr>
            <p:cNvPr id="6" name="Picture 5" descr="TieredSoftwareApproach_Figure_v10_3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98518" y="1799739"/>
              <a:ext cx="4873915" cy="274938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04800" y="4267200"/>
              <a:ext cx="2209800" cy="923330"/>
            </a:xfrm>
            <a:prstGeom prst="rect">
              <a:avLst/>
            </a:prstGeom>
            <a:noFill/>
            <a:ln>
              <a:solidFill>
                <a:srgbClr val="333399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2</a:t>
              </a:r>
              <a:r>
                <a:rPr lang="en-US" dirty="0" smtClean="0"/>
                <a:t> rounds of funding, </a:t>
              </a:r>
              <a:br>
                <a:rPr lang="en-US" dirty="0" smtClean="0"/>
              </a:br>
              <a:r>
                <a:rPr lang="en-US" dirty="0" smtClean="0"/>
                <a:t>14 S2I2 conceptualizations</a:t>
              </a:r>
              <a:endParaRPr lang="en-US" dirty="0"/>
            </a:p>
          </p:txBody>
        </p:sp>
      </p:grpSp>
      <p:pic>
        <p:nvPicPr>
          <p:cNvPr id="7" name="Picture 6" descr="TieredSoftwareApproach_Figure_v10_4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98523" y="1799739"/>
            <a:ext cx="4873915" cy="3054198"/>
          </a:xfrm>
          <a:prstGeom prst="rect">
            <a:avLst/>
          </a:prstGeom>
        </p:spPr>
      </p:pic>
      <p:sp>
        <p:nvSpPr>
          <p:cNvPr id="10" name="Title 59"/>
          <p:cNvSpPr txBox="1">
            <a:spLocks/>
          </p:cNvSpPr>
          <p:nvPr/>
        </p:nvSpPr>
        <p:spPr>
          <a:xfrm>
            <a:off x="1447800" y="0"/>
            <a:ext cx="7086600" cy="792162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l"/>
            <a:r>
              <a:rPr lang="en-US" sz="3200" dirty="0" smtClean="0">
                <a:solidFill>
                  <a:srgbClr val="0070C0"/>
                </a:solidFill>
              </a:rPr>
              <a:t>NSF Software Infrastructure Projects</a:t>
            </a:r>
            <a:endParaRPr lang="en-US" sz="3200" baseline="30000" dirty="0">
              <a:solidFill>
                <a:srgbClr val="0070C0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52400" y="990600"/>
            <a:ext cx="8686800" cy="5675531"/>
            <a:chOff x="152400" y="990600"/>
            <a:chExt cx="8686800" cy="5675531"/>
          </a:xfrm>
        </p:grpSpPr>
        <p:pic>
          <p:nvPicPr>
            <p:cNvPr id="8" name="Picture 7" descr="TieredSoftwareApproach_Figure_v10_5.png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611931" y="990600"/>
              <a:ext cx="6151069" cy="473675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152400" y="6019800"/>
              <a:ext cx="8686800" cy="646331"/>
            </a:xfrm>
            <a:prstGeom prst="rect">
              <a:avLst/>
            </a:prstGeom>
            <a:noFill/>
            <a:ln>
              <a:solidFill>
                <a:srgbClr val="33339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SSE &amp; SSI – NSF 14-520: </a:t>
              </a:r>
              <a:r>
                <a:rPr lang="en-US" b="1" dirty="0" smtClean="0"/>
                <a:t>Cross-NSF, all Directorates participating</a:t>
              </a:r>
            </a:p>
            <a:p>
              <a:pPr algn="ctr"/>
              <a:r>
                <a:rPr lang="en-US" dirty="0" smtClean="0"/>
                <a:t>Next SSEs due Feb 2015</a:t>
              </a:r>
              <a:r>
                <a:rPr lang="en-US" dirty="0"/>
                <a:t>;</a:t>
              </a:r>
              <a:r>
                <a:rPr lang="en-US" dirty="0" smtClean="0"/>
                <a:t> Next SSIs due June 2015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84513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0"/>
            <a:ext cx="7086600" cy="1143000"/>
          </a:xfrm>
        </p:spPr>
        <p:txBody>
          <a:bodyPr/>
          <a:lstStyle/>
          <a:p>
            <a:r>
              <a:rPr lang="en-US" sz="3200" dirty="0" smtClean="0"/>
              <a:t>SI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Solicitation and Decision Process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990600"/>
            <a:ext cx="7086600" cy="4525963"/>
          </a:xfrm>
        </p:spPr>
        <p:txBody>
          <a:bodyPr/>
          <a:lstStyle/>
          <a:p>
            <a:r>
              <a:rPr lang="en-US" sz="2400" dirty="0" smtClean="0"/>
              <a:t>Proposal reviews well -&gt; my role becomes matchmaking</a:t>
            </a:r>
          </a:p>
          <a:p>
            <a:pPr lvl="1"/>
            <a:r>
              <a:rPr lang="en-US" sz="1800" dirty="0" smtClean="0"/>
              <a:t>I want to find program officers with funds, and convince them that they should spend their funds on the proposal</a:t>
            </a:r>
          </a:p>
          <a:p>
            <a:r>
              <a:rPr lang="en-US" sz="2400" dirty="0" err="1" smtClean="0"/>
              <a:t>Unidisciplinary</a:t>
            </a:r>
            <a:r>
              <a:rPr lang="en-US" sz="2400" dirty="0" smtClean="0"/>
              <a:t> project (e.g. bioinformatics app)</a:t>
            </a:r>
          </a:p>
          <a:p>
            <a:pPr lvl="1"/>
            <a:r>
              <a:rPr lang="en-US" sz="1800" dirty="0" smtClean="0"/>
              <a:t>Work with single program officer, either likes the proposal or not</a:t>
            </a:r>
          </a:p>
          <a:p>
            <a:r>
              <a:rPr lang="en-US" sz="2400" dirty="0" smtClean="0"/>
              <a:t>Multidisciplinary project (e.g., molecular dynamics)</a:t>
            </a:r>
          </a:p>
          <a:p>
            <a:pPr lvl="1"/>
            <a:r>
              <a:rPr lang="en-US" sz="1800" dirty="0" smtClean="0"/>
              <a:t>Work with multiple program officers, ...</a:t>
            </a:r>
          </a:p>
          <a:p>
            <a:r>
              <a:rPr lang="en-US" sz="2400" dirty="0" err="1" smtClean="0"/>
              <a:t>Omnidisciplinary</a:t>
            </a:r>
            <a:r>
              <a:rPr lang="en-US" sz="2400" dirty="0" smtClean="0"/>
              <a:t> project (e.g. http, math library)</a:t>
            </a:r>
          </a:p>
          <a:p>
            <a:pPr lvl="1"/>
            <a:r>
              <a:rPr lang="en-US" sz="1800" dirty="0" smtClean="0"/>
              <a:t>Try to work with all program officers, often am told “it’s your responsibility”</a:t>
            </a:r>
          </a:p>
        </p:txBody>
      </p:sp>
      <p:sp>
        <p:nvSpPr>
          <p:cNvPr id="5" name="Rectangle 4"/>
          <p:cNvSpPr/>
          <p:nvPr/>
        </p:nvSpPr>
        <p:spPr>
          <a:xfrm>
            <a:off x="2743200" y="5675293"/>
            <a:ext cx="5181600" cy="954107"/>
          </a:xfrm>
          <a:prstGeom prst="rect">
            <a:avLst/>
          </a:prstGeom>
          <a:ln w="38100" cmpd="sng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>
              <a:spcBef>
                <a:spcPts val="200"/>
              </a:spcBef>
            </a:pPr>
            <a:r>
              <a:rPr lang="en-US" sz="2800" dirty="0">
                <a:solidFill>
                  <a:srgbClr val="FF0000"/>
                </a:solidFill>
              </a:rPr>
              <a:t>To judge software, need to understand/forecast impact</a:t>
            </a:r>
          </a:p>
        </p:txBody>
      </p:sp>
    </p:spTree>
    <p:extLst>
      <p:ext uri="{BB962C8B-B14F-4D97-AF65-F5344CB8AC3E}">
        <p14:creationId xmlns:p14="http://schemas.microsoft.com/office/powerpoint/2010/main" val="919688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0"/>
            <a:ext cx="7086600" cy="792162"/>
          </a:xfrm>
        </p:spPr>
        <p:txBody>
          <a:bodyPr/>
          <a:lstStyle/>
          <a:p>
            <a:r>
              <a:rPr lang="en-US" sz="3200" dirty="0" smtClean="0"/>
              <a:t>Measuring Impact – Scenarios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00200" y="838200"/>
            <a:ext cx="7086600" cy="563880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2400" dirty="0" smtClean="0"/>
              <a:t>Developer of open source physics simulation</a:t>
            </a:r>
          </a:p>
          <a:p>
            <a:pPr lvl="1"/>
            <a:r>
              <a:rPr lang="en-US" sz="2000" dirty="0" smtClean="0"/>
              <a:t>Possible metrics</a:t>
            </a:r>
          </a:p>
          <a:p>
            <a:pPr lvl="2"/>
            <a:r>
              <a:rPr lang="en-US" sz="1600" dirty="0" smtClean="0"/>
              <a:t>How many downloads? (easiest to measure, least value)</a:t>
            </a:r>
          </a:p>
          <a:p>
            <a:pPr lvl="2"/>
            <a:r>
              <a:rPr lang="en-US" sz="1600" dirty="0" smtClean="0"/>
              <a:t>How many contributors?</a:t>
            </a:r>
          </a:p>
          <a:p>
            <a:pPr lvl="2"/>
            <a:r>
              <a:rPr lang="en-US" sz="1600" dirty="0" smtClean="0"/>
              <a:t>How many uses?</a:t>
            </a:r>
          </a:p>
          <a:p>
            <a:pPr lvl="2"/>
            <a:r>
              <a:rPr lang="en-US" sz="1600" dirty="0" smtClean="0"/>
              <a:t>How many papers cite it?</a:t>
            </a:r>
          </a:p>
          <a:p>
            <a:pPr lvl="2"/>
            <a:r>
              <a:rPr lang="en-US" sz="1600" dirty="0" smtClean="0"/>
              <a:t>How many papers that cite it are cited? (hardest to measure, most value)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Developer of open source math library</a:t>
            </a:r>
          </a:p>
          <a:p>
            <a:pPr lvl="1"/>
            <a:r>
              <a:rPr lang="en-US" sz="2000" dirty="0" smtClean="0"/>
              <a:t>Possible metrics are similar, but citations are less likely</a:t>
            </a:r>
          </a:p>
          <a:p>
            <a:pPr lvl="1"/>
            <a:r>
              <a:rPr lang="en-US" sz="2000" dirty="0" smtClean="0"/>
              <a:t>What if users don’t download it?</a:t>
            </a:r>
          </a:p>
          <a:p>
            <a:pPr lvl="2"/>
            <a:r>
              <a:rPr lang="en-US" sz="1600" dirty="0" smtClean="0"/>
              <a:t>It’s part of a </a:t>
            </a:r>
            <a:r>
              <a:rPr lang="en-US" sz="1600" dirty="0" err="1" smtClean="0"/>
              <a:t>distro</a:t>
            </a:r>
            <a:endParaRPr lang="en-US" sz="1600" dirty="0" smtClean="0"/>
          </a:p>
          <a:p>
            <a:pPr lvl="2"/>
            <a:r>
              <a:rPr lang="en-US" sz="1600" dirty="0" smtClean="0"/>
              <a:t>It’s pre-installed (and optimized) on an HPC system</a:t>
            </a:r>
          </a:p>
          <a:p>
            <a:pPr lvl="2"/>
            <a:r>
              <a:rPr lang="en-US" sz="1600" dirty="0" smtClean="0"/>
              <a:t>It’s part of a cloud image</a:t>
            </a:r>
          </a:p>
          <a:p>
            <a:pPr lvl="2"/>
            <a:r>
              <a:rPr lang="en-US" sz="1600" dirty="0" smtClean="0"/>
              <a:t>It’s a service</a:t>
            </a:r>
          </a:p>
          <a:p>
            <a:r>
              <a:rPr lang="en-US" sz="2400" dirty="0" smtClean="0"/>
              <a:t>Future impacts – let proposers suggest</a:t>
            </a:r>
          </a:p>
        </p:txBody>
      </p:sp>
    </p:spTree>
    <p:extLst>
      <p:ext uri="{BB962C8B-B14F-4D97-AF65-F5344CB8AC3E}">
        <p14:creationId xmlns:p14="http://schemas.microsoft.com/office/powerpoint/2010/main" val="177895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13860</TotalTime>
  <Words>1364</Words>
  <Application>Microsoft Macintosh PowerPoint</Application>
  <PresentationFormat>On-screen Show (4:3)</PresentationFormat>
  <Paragraphs>156</Paragraphs>
  <Slides>17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Default Design</vt:lpstr>
      <vt:lpstr>Valuing Software and Other Research Outputs</vt:lpstr>
      <vt:lpstr>National Science Foundation</vt:lpstr>
      <vt:lpstr>NSF</vt:lpstr>
      <vt:lpstr>Advanced Cyberinfrastructure (ACI) Division</vt:lpstr>
      <vt:lpstr>Cyberinfrastructure</vt:lpstr>
      <vt:lpstr>Software as Infrastructure</vt:lpstr>
      <vt:lpstr>PowerPoint Presentation</vt:lpstr>
      <vt:lpstr>SI2 Solicitation and Decision Process</vt:lpstr>
      <vt:lpstr>Measuring Impact – Scenarios</vt:lpstr>
      <vt:lpstr>ACI Software Cluster Programs</vt:lpstr>
      <vt:lpstr>Other Software Discussions</vt:lpstr>
      <vt:lpstr>Where We Are</vt:lpstr>
      <vt:lpstr>Moving Forward - NSF</vt:lpstr>
      <vt:lpstr>Moving Forward - Dan</vt:lpstr>
      <vt:lpstr>Moving Forward - Community</vt:lpstr>
      <vt:lpstr>Resources</vt:lpstr>
      <vt:lpstr>Credits:</vt:lpstr>
    </vt:vector>
  </TitlesOfParts>
  <Company>National Science Foundation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OD/OLPA</dc:creator>
  <cp:lastModifiedBy>Daniel S. Katz</cp:lastModifiedBy>
  <cp:revision>222</cp:revision>
  <cp:lastPrinted>2013-02-28T22:02:34Z</cp:lastPrinted>
  <dcterms:created xsi:type="dcterms:W3CDTF">2012-06-25T17:09:09Z</dcterms:created>
  <dcterms:modified xsi:type="dcterms:W3CDTF">2014-09-26T08:31:23Z</dcterms:modified>
</cp:coreProperties>
</file>

<file path=docProps/thumbnail.jpeg>
</file>